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5"/>
  </p:notesMasterIdLst>
  <p:handoutMasterIdLst>
    <p:handoutMasterId r:id="rId16"/>
  </p:handoutMasterIdLst>
  <p:sldIdLst>
    <p:sldId id="256" r:id="rId2"/>
    <p:sldId id="266" r:id="rId3"/>
    <p:sldId id="279" r:id="rId4"/>
    <p:sldId id="286" r:id="rId5"/>
    <p:sldId id="287" r:id="rId6"/>
    <p:sldId id="280" r:id="rId7"/>
    <p:sldId id="281" r:id="rId8"/>
    <p:sldId id="285" r:id="rId9"/>
    <p:sldId id="284" r:id="rId10"/>
    <p:sldId id="282" r:id="rId11"/>
    <p:sldId id="273" r:id="rId12"/>
    <p:sldId id="278" r:id="rId13"/>
    <p:sldId id="277" r:id="rId14"/>
  </p:sldIdLst>
  <p:sldSz cx="12192000" cy="6858000"/>
  <p:notesSz cx="6797675" cy="992822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2">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95" autoAdjust="0"/>
    <p:restoredTop sz="94691" autoAdjust="0"/>
  </p:normalViewPr>
  <p:slideViewPr>
    <p:cSldViewPr snapToGrid="0" snapToObjects="1">
      <p:cViewPr varScale="1">
        <p:scale>
          <a:sx n="93" d="100"/>
          <a:sy n="93" d="100"/>
        </p:scale>
        <p:origin x="216" y="408"/>
      </p:cViewPr>
      <p:guideLst>
        <p:guide orient="horz" pos="2152"/>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4900B7D3-8541-4B52-90BA-5281B9EAD46C}" type="datetimeFigureOut">
              <a:rPr lang="de-DE" smtClean="0"/>
              <a:t>15.11.24</a:t>
            </a:fld>
            <a:endParaRPr lang="de-DE"/>
          </a:p>
        </p:txBody>
      </p:sp>
      <p:sp>
        <p:nvSpPr>
          <p:cNvPr id="4" name="Fußzeilenplatzhalt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AA32AB47-0438-435D-8757-0021167F8362}" type="slidenum">
              <a:rPr lang="de-DE" smtClean="0"/>
              <a:t>‹Nr.›</a:t>
            </a:fld>
            <a:endParaRPr lang="de-DE"/>
          </a:p>
        </p:txBody>
      </p:sp>
    </p:spTree>
    <p:extLst>
      <p:ext uri="{BB962C8B-B14F-4D97-AF65-F5344CB8AC3E}">
        <p14:creationId xmlns:p14="http://schemas.microsoft.com/office/powerpoint/2010/main" val="6802867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C10A1748-3E91-C249-945A-5DC454CD86A7}" type="datetimeFigureOut">
              <a:rPr lang="de-DE" smtClean="0"/>
              <a:t>15.11.24</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51952580-666A-114E-9FB0-DFA09844E825}" type="slidenum">
              <a:rPr lang="de-DE" smtClean="0"/>
              <a:t>‹Nr.›</a:t>
            </a:fld>
            <a:endParaRPr lang="de-DE"/>
          </a:p>
        </p:txBody>
      </p:sp>
    </p:spTree>
    <p:extLst>
      <p:ext uri="{BB962C8B-B14F-4D97-AF65-F5344CB8AC3E}">
        <p14:creationId xmlns:p14="http://schemas.microsoft.com/office/powerpoint/2010/main" val="1116348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51952580-666A-114E-9FB0-DFA09844E825}" type="slidenum">
              <a:rPr lang="de-DE" smtClean="0"/>
              <a:t>1</a:t>
            </a:fld>
            <a:endParaRPr lang="de-DE"/>
          </a:p>
        </p:txBody>
      </p:sp>
    </p:spTree>
    <p:extLst>
      <p:ext uri="{BB962C8B-B14F-4D97-AF65-F5344CB8AC3E}">
        <p14:creationId xmlns:p14="http://schemas.microsoft.com/office/powerpoint/2010/main" val="2047460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51952580-666A-114E-9FB0-DFA09844E825}" type="slidenum">
              <a:rPr lang="de-DE" smtClean="0"/>
              <a:t>2</a:t>
            </a:fld>
            <a:endParaRPr lang="de-DE"/>
          </a:p>
        </p:txBody>
      </p:sp>
    </p:spTree>
    <p:extLst>
      <p:ext uri="{BB962C8B-B14F-4D97-AF65-F5344CB8AC3E}">
        <p14:creationId xmlns:p14="http://schemas.microsoft.com/office/powerpoint/2010/main" val="2047460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51952580-666A-114E-9FB0-DFA09844E825}" type="slidenum">
              <a:rPr lang="de-DE" smtClean="0"/>
              <a:t>11</a:t>
            </a:fld>
            <a:endParaRPr lang="de-DE"/>
          </a:p>
        </p:txBody>
      </p:sp>
    </p:spTree>
    <p:extLst>
      <p:ext uri="{BB962C8B-B14F-4D97-AF65-F5344CB8AC3E}">
        <p14:creationId xmlns:p14="http://schemas.microsoft.com/office/powerpoint/2010/main" val="2047460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51952580-666A-114E-9FB0-DFA09844E825}" type="slidenum">
              <a:rPr lang="de-DE" smtClean="0"/>
              <a:t>12</a:t>
            </a:fld>
            <a:endParaRPr lang="de-DE"/>
          </a:p>
        </p:txBody>
      </p:sp>
    </p:spTree>
    <p:extLst>
      <p:ext uri="{BB962C8B-B14F-4D97-AF65-F5344CB8AC3E}">
        <p14:creationId xmlns:p14="http://schemas.microsoft.com/office/powerpoint/2010/main" val="2047460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51952580-666A-114E-9FB0-DFA09844E825}" type="slidenum">
              <a:rPr lang="de-DE" smtClean="0"/>
              <a:t>13</a:t>
            </a:fld>
            <a:endParaRPr lang="de-DE"/>
          </a:p>
        </p:txBody>
      </p:sp>
    </p:spTree>
    <p:extLst>
      <p:ext uri="{BB962C8B-B14F-4D97-AF65-F5344CB8AC3E}">
        <p14:creationId xmlns:p14="http://schemas.microsoft.com/office/powerpoint/2010/main" val="2047460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7B91659A-04EE-4F4D-9EA7-A0C5E77D885B}" type="datetime1">
              <a:rPr lang="de-DE" smtClean="0"/>
              <a:t>15.11.24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D138A77-6706-AB4B-9430-88ACA15621A5}" type="slidenum">
              <a:rPr lang="de-DE" smtClean="0"/>
              <a:t>‹Nr.›</a:t>
            </a:fld>
            <a:endParaRPr lang="de-DE"/>
          </a:p>
        </p:txBody>
      </p:sp>
    </p:spTree>
    <p:extLst>
      <p:ext uri="{BB962C8B-B14F-4D97-AF65-F5344CB8AC3E}">
        <p14:creationId xmlns:p14="http://schemas.microsoft.com/office/powerpoint/2010/main" val="221632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Platzhalter für vertikalen Text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25B5B994-B722-5947-9C2D-B8C22E9B839D}" type="datetime1">
              <a:rPr lang="de-DE" smtClean="0"/>
              <a:t>15.11.24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D138A77-6706-AB4B-9430-88ACA15621A5}" type="slidenum">
              <a:rPr lang="de-DE" smtClean="0"/>
              <a:t>‹Nr.›</a:t>
            </a:fld>
            <a:endParaRPr lang="de-DE"/>
          </a:p>
        </p:txBody>
      </p:sp>
    </p:spTree>
    <p:extLst>
      <p:ext uri="{BB962C8B-B14F-4D97-AF65-F5344CB8AC3E}">
        <p14:creationId xmlns:p14="http://schemas.microsoft.com/office/powerpoint/2010/main" val="123322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Platzhalter für vertikalen Text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A2509274-4734-7E45-9E86-7B2322B90C95}" type="datetime1">
              <a:rPr lang="de-DE" smtClean="0"/>
              <a:t>15.11.24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D138A77-6706-AB4B-9430-88ACA15621A5}" type="slidenum">
              <a:rPr lang="de-DE" smtClean="0"/>
              <a:t>‹Nr.›</a:t>
            </a:fld>
            <a:endParaRPr lang="de-DE"/>
          </a:p>
        </p:txBody>
      </p:sp>
    </p:spTree>
    <p:extLst>
      <p:ext uri="{BB962C8B-B14F-4D97-AF65-F5344CB8AC3E}">
        <p14:creationId xmlns:p14="http://schemas.microsoft.com/office/powerpoint/2010/main" val="1470654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75F9223-9EDB-EE4B-A19A-D29B2424E8F5}" type="datetime1">
              <a:rPr lang="de-DE" smtClean="0"/>
              <a:t>15.11.24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D138A77-6706-AB4B-9430-88ACA15621A5}" type="slidenum">
              <a:rPr lang="de-DE" smtClean="0"/>
              <a:t>‹Nr.›</a:t>
            </a:fld>
            <a:endParaRPr lang="de-DE"/>
          </a:p>
        </p:txBody>
      </p:sp>
    </p:spTree>
    <p:extLst>
      <p:ext uri="{BB962C8B-B14F-4D97-AF65-F5344CB8AC3E}">
        <p14:creationId xmlns:p14="http://schemas.microsoft.com/office/powerpoint/2010/main" val="1843431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953D6B2E-59C5-B044-96C3-5C75FBF56415}" type="datetime1">
              <a:rPr lang="de-DE" smtClean="0"/>
              <a:t>15.11.24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D138A77-6706-AB4B-9430-88ACA15621A5}" type="slidenum">
              <a:rPr lang="de-DE" smtClean="0"/>
              <a:t>‹Nr.›</a:t>
            </a:fld>
            <a:endParaRPr lang="de-DE"/>
          </a:p>
        </p:txBody>
      </p:sp>
    </p:spTree>
    <p:extLst>
      <p:ext uri="{BB962C8B-B14F-4D97-AF65-F5344CB8AC3E}">
        <p14:creationId xmlns:p14="http://schemas.microsoft.com/office/powerpoint/2010/main" val="809300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DACA8432-4726-1A4D-AAF4-CAAD3506DC71}" type="datetime1">
              <a:rPr lang="de-DE" smtClean="0"/>
              <a:t>15.11.24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D138A77-6706-AB4B-9430-88ACA15621A5}" type="slidenum">
              <a:rPr lang="de-DE" smtClean="0"/>
              <a:t>‹Nr.›</a:t>
            </a:fld>
            <a:endParaRPr lang="de-DE"/>
          </a:p>
        </p:txBody>
      </p:sp>
    </p:spTree>
    <p:extLst>
      <p:ext uri="{BB962C8B-B14F-4D97-AF65-F5344CB8AC3E}">
        <p14:creationId xmlns:p14="http://schemas.microsoft.com/office/powerpoint/2010/main" val="1903550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B8A0B414-F836-B54C-99C6-EB87F83337D7}" type="datetime1">
              <a:rPr lang="de-DE" smtClean="0"/>
              <a:t>15.11.24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5D138A77-6706-AB4B-9430-88ACA15621A5}" type="slidenum">
              <a:rPr lang="de-DE" smtClean="0"/>
              <a:t>‹Nr.›</a:t>
            </a:fld>
            <a:endParaRPr lang="de-DE"/>
          </a:p>
        </p:txBody>
      </p:sp>
    </p:spTree>
    <p:extLst>
      <p:ext uri="{BB962C8B-B14F-4D97-AF65-F5344CB8AC3E}">
        <p14:creationId xmlns:p14="http://schemas.microsoft.com/office/powerpoint/2010/main" val="1906137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DA79F11A-FE45-9945-85D9-1E070B85E695}" type="datetime1">
              <a:rPr lang="de-DE" smtClean="0"/>
              <a:t>15.11.24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D138A77-6706-AB4B-9430-88ACA15621A5}" type="slidenum">
              <a:rPr lang="de-DE" smtClean="0"/>
              <a:t>‹Nr.›</a:t>
            </a:fld>
            <a:endParaRPr lang="de-DE"/>
          </a:p>
        </p:txBody>
      </p:sp>
    </p:spTree>
    <p:extLst>
      <p:ext uri="{BB962C8B-B14F-4D97-AF65-F5344CB8AC3E}">
        <p14:creationId xmlns:p14="http://schemas.microsoft.com/office/powerpoint/2010/main" val="286824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8D53B9CA-BDC9-934E-AC9E-A2B6D0E31A4B}" type="datetime1">
              <a:rPr lang="de-DE" smtClean="0"/>
              <a:t>15.11.24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5D138A77-6706-AB4B-9430-88ACA15621A5}" type="slidenum">
              <a:rPr lang="de-DE" smtClean="0"/>
              <a:t>‹Nr.›</a:t>
            </a:fld>
            <a:endParaRPr lang="de-DE"/>
          </a:p>
        </p:txBody>
      </p:sp>
    </p:spTree>
    <p:extLst>
      <p:ext uri="{BB962C8B-B14F-4D97-AF65-F5344CB8AC3E}">
        <p14:creationId xmlns:p14="http://schemas.microsoft.com/office/powerpoint/2010/main" val="1698218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27A69617-8AFD-E149-BD49-946E851E249A}" type="datetime1">
              <a:rPr lang="de-DE" smtClean="0"/>
              <a:t>15.11.24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D138A77-6706-AB4B-9430-88ACA15621A5}" type="slidenum">
              <a:rPr lang="de-DE" smtClean="0"/>
              <a:t>‹Nr.›</a:t>
            </a:fld>
            <a:endParaRPr lang="de-DE"/>
          </a:p>
        </p:txBody>
      </p:sp>
    </p:spTree>
    <p:extLst>
      <p:ext uri="{BB962C8B-B14F-4D97-AF65-F5344CB8AC3E}">
        <p14:creationId xmlns:p14="http://schemas.microsoft.com/office/powerpoint/2010/main" val="1905081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F89153F7-D814-ED4D-9BE8-23B1E2EACAC5}" type="datetime1">
              <a:rPr lang="de-DE" smtClean="0"/>
              <a:t>15.11.24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D138A77-6706-AB4B-9430-88ACA15621A5}" type="slidenum">
              <a:rPr lang="de-DE" smtClean="0"/>
              <a:t>‹Nr.›</a:t>
            </a:fld>
            <a:endParaRPr lang="de-DE"/>
          </a:p>
        </p:txBody>
      </p:sp>
    </p:spTree>
    <p:extLst>
      <p:ext uri="{BB962C8B-B14F-4D97-AF65-F5344CB8AC3E}">
        <p14:creationId xmlns:p14="http://schemas.microsoft.com/office/powerpoint/2010/main" val="1864539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41A3EE-4542-0F45-9204-CC29CA39DB33}" type="datetime1">
              <a:rPr lang="de-DE" smtClean="0"/>
              <a:t>15.11.24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de-DE" dirty="0"/>
              <a:t>Folie </a:t>
            </a:r>
            <a:fld id="{5D138A77-6706-AB4B-9430-88ACA15621A5}" type="slidenum">
              <a:rPr lang="de-DE" smtClean="0"/>
              <a:t>‹Nr.›</a:t>
            </a:fld>
            <a:r>
              <a:rPr lang="de-DE" dirty="0"/>
              <a:t> von 20</a:t>
            </a:r>
          </a:p>
        </p:txBody>
      </p:sp>
    </p:spTree>
    <p:extLst>
      <p:ext uri="{BB962C8B-B14F-4D97-AF65-F5344CB8AC3E}">
        <p14:creationId xmlns:p14="http://schemas.microsoft.com/office/powerpoint/2010/main" val="2946581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tiff"/></Relationships>
</file>

<file path=ppt/slides/_rels/slide10.xml.rels><?xml version="1.0" encoding="UTF-8" standalone="yes"?>
<Relationships xmlns="http://schemas.openxmlformats.org/package/2006/relationships"><Relationship Id="rId3" Type="http://schemas.openxmlformats.org/officeDocument/2006/relationships/hyperlink" Target="https://www.gip-kreis-offenbach.de/Wir-%C3%BCber-uns/index.php?object=tx,3097.1&amp;ModID=9&amp;FID=3097.1.1&amp;NavID=3097.5&amp;La=1"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hyperlink" Target="https://www.dietrich-bonhoeffer-schule.d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51964CF0-B4C2-449C-979E-3B2166EF93E1}"/>
              </a:ext>
            </a:extLst>
          </p:cNvPr>
          <p:cNvPicPr>
            <a:picLocks noChangeAspect="1"/>
          </p:cNvPicPr>
          <p:nvPr/>
        </p:nvPicPr>
        <p:blipFill>
          <a:blip r:embed="rId3"/>
          <a:stretch>
            <a:fillRect/>
          </a:stretch>
        </p:blipFill>
        <p:spPr>
          <a:xfrm>
            <a:off x="4170781" y="2714394"/>
            <a:ext cx="3433665" cy="3433665"/>
          </a:xfrm>
          <a:prstGeom prst="rect">
            <a:avLst/>
          </a:prstGeom>
        </p:spPr>
      </p:pic>
      <p:pic>
        <p:nvPicPr>
          <p:cNvPr id="6" name="Bild 5"/>
          <p:cNvPicPr>
            <a:picLocks noChangeAspect="1"/>
          </p:cNvPicPr>
          <p:nvPr/>
        </p:nvPicPr>
        <p:blipFill>
          <a:blip r:embed="rId4"/>
          <a:stretch>
            <a:fillRect/>
          </a:stretch>
        </p:blipFill>
        <p:spPr>
          <a:xfrm>
            <a:off x="3193773" y="250965"/>
            <a:ext cx="5815427" cy="814337"/>
          </a:xfrm>
          <a:prstGeom prst="rect">
            <a:avLst/>
          </a:prstGeom>
        </p:spPr>
      </p:pic>
      <p:pic>
        <p:nvPicPr>
          <p:cNvPr id="7" name="Bild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3881" y="1103366"/>
            <a:ext cx="10058400" cy="39260"/>
          </a:xfrm>
          <a:prstGeom prst="rect">
            <a:avLst/>
          </a:prstGeom>
        </p:spPr>
      </p:pic>
      <p:pic>
        <p:nvPicPr>
          <p:cNvPr id="8" name="Bild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3881" y="5968664"/>
            <a:ext cx="10058400" cy="39260"/>
          </a:xfrm>
          <a:prstGeom prst="rect">
            <a:avLst/>
          </a:prstGeom>
        </p:spPr>
      </p:pic>
      <p:sp>
        <p:nvSpPr>
          <p:cNvPr id="11" name="Textfeld 10"/>
          <p:cNvSpPr txBox="1"/>
          <p:nvPr/>
        </p:nvSpPr>
        <p:spPr>
          <a:xfrm>
            <a:off x="858415" y="5476685"/>
            <a:ext cx="10058399" cy="707886"/>
          </a:xfrm>
          <a:prstGeom prst="rect">
            <a:avLst/>
          </a:prstGeom>
          <a:noFill/>
        </p:spPr>
        <p:txBody>
          <a:bodyPr wrap="square" rtlCol="0">
            <a:spAutoFit/>
          </a:bodyPr>
          <a:lstStyle/>
          <a:p>
            <a:pPr algn="ctr"/>
            <a:endParaRPr lang="de-DE" sz="2000" dirty="0">
              <a:latin typeface="Arial" panose="020B0604020202020204" pitchFamily="34" charset="0"/>
              <a:cs typeface="Arial" panose="020B0604020202020204" pitchFamily="34" charset="0"/>
            </a:endParaRPr>
          </a:p>
          <a:p>
            <a:pPr algn="ctr"/>
            <a:endParaRPr lang="de-DE" sz="2000" dirty="0"/>
          </a:p>
        </p:txBody>
      </p:sp>
      <p:sp>
        <p:nvSpPr>
          <p:cNvPr id="15" name="Textfeld 14"/>
          <p:cNvSpPr txBox="1"/>
          <p:nvPr/>
        </p:nvSpPr>
        <p:spPr>
          <a:xfrm>
            <a:off x="1072286" y="1220624"/>
            <a:ext cx="10058400" cy="1323439"/>
          </a:xfrm>
          <a:prstGeom prst="rect">
            <a:avLst/>
          </a:prstGeom>
          <a:noFill/>
        </p:spPr>
        <p:txBody>
          <a:bodyPr wrap="square" rtlCol="0">
            <a:spAutoFit/>
          </a:bodyPr>
          <a:lstStyle/>
          <a:p>
            <a:pPr algn="ctr"/>
            <a:r>
              <a:rPr lang="de-DE" sz="4000" dirty="0">
                <a:latin typeface="Arial" panose="020B0604020202020204" pitchFamily="34" charset="0"/>
                <a:cs typeface="Arial" panose="020B0604020202020204" pitchFamily="34" charset="0"/>
              </a:rPr>
              <a:t>Herzlich Willkommen an der </a:t>
            </a:r>
            <a:br>
              <a:rPr lang="de-DE" sz="4000" dirty="0">
                <a:latin typeface="Arial" panose="020B0604020202020204" pitchFamily="34" charset="0"/>
                <a:cs typeface="Arial" panose="020B0604020202020204" pitchFamily="34" charset="0"/>
              </a:rPr>
            </a:br>
            <a:r>
              <a:rPr lang="de-DE" sz="4000" dirty="0">
                <a:latin typeface="Arial" panose="020B0604020202020204" pitchFamily="34" charset="0"/>
                <a:cs typeface="Arial" panose="020B0604020202020204" pitchFamily="34" charset="0"/>
              </a:rPr>
              <a:t>Dietrich-Bonhoeffer-Schule</a:t>
            </a:r>
          </a:p>
        </p:txBody>
      </p:sp>
    </p:spTree>
    <p:extLst>
      <p:ext uri="{BB962C8B-B14F-4D97-AF65-F5344CB8AC3E}">
        <p14:creationId xmlns:p14="http://schemas.microsoft.com/office/powerpoint/2010/main" val="1232649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t>Der Ganztag/</a:t>
            </a:r>
            <a:br>
              <a:rPr lang="de-DE" dirty="0"/>
            </a:br>
            <a:r>
              <a:rPr lang="de-DE" dirty="0"/>
              <a:t>Die Schulkindbetreuung</a:t>
            </a:r>
          </a:p>
        </p:txBody>
      </p:sp>
      <p:sp>
        <p:nvSpPr>
          <p:cNvPr id="4" name="Datumsplatzhalter 3"/>
          <p:cNvSpPr>
            <a:spLocks noGrp="1"/>
          </p:cNvSpPr>
          <p:nvPr>
            <p:ph type="dt" sz="half" idx="10"/>
          </p:nvPr>
        </p:nvSpPr>
        <p:spPr/>
        <p:txBody>
          <a:bodyPr/>
          <a:lstStyle/>
          <a:p>
            <a:fld id="{875F9223-9EDB-EE4B-A19A-D29B2424E8F5}" type="datetime1">
              <a:rPr lang="de-DE" smtClean="0"/>
              <a:t>15.11.24</a:t>
            </a:fld>
            <a:endParaRPr lang="de-DE"/>
          </a:p>
        </p:txBody>
      </p:sp>
      <p:sp>
        <p:nvSpPr>
          <p:cNvPr id="5" name="Foliennummernplatzhalter 4"/>
          <p:cNvSpPr>
            <a:spLocks noGrp="1"/>
          </p:cNvSpPr>
          <p:nvPr>
            <p:ph type="sldNum" sz="quarter" idx="12"/>
          </p:nvPr>
        </p:nvSpPr>
        <p:spPr/>
        <p:txBody>
          <a:bodyPr/>
          <a:lstStyle/>
          <a:p>
            <a:fld id="{5D138A77-6706-AB4B-9430-88ACA15621A5}" type="slidenum">
              <a:rPr lang="de-DE" smtClean="0"/>
              <a:t>10</a:t>
            </a:fld>
            <a:endParaRPr lang="de-DE"/>
          </a:p>
        </p:txBody>
      </p:sp>
      <p:pic>
        <p:nvPicPr>
          <p:cNvPr id="8" name="Bild 7">
            <a:extLst>
              <a:ext uri="{FF2B5EF4-FFF2-40B4-BE49-F238E27FC236}">
                <a16:creationId xmlns:a16="http://schemas.microsoft.com/office/drawing/2014/main" id="{B4E972F1-3045-40FC-9634-630B65885C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3881" y="5968664"/>
            <a:ext cx="10058400" cy="39260"/>
          </a:xfrm>
          <a:prstGeom prst="rect">
            <a:avLst/>
          </a:prstGeom>
        </p:spPr>
      </p:pic>
      <p:sp>
        <p:nvSpPr>
          <p:cNvPr id="9" name="Inhaltsplatzhalter 8">
            <a:extLst>
              <a:ext uri="{FF2B5EF4-FFF2-40B4-BE49-F238E27FC236}">
                <a16:creationId xmlns:a16="http://schemas.microsoft.com/office/drawing/2014/main" id="{056D7893-6B71-C21E-BD81-336649410BA3}"/>
              </a:ext>
            </a:extLst>
          </p:cNvPr>
          <p:cNvSpPr>
            <a:spLocks noGrp="1"/>
          </p:cNvSpPr>
          <p:nvPr>
            <p:ph idx="1"/>
          </p:nvPr>
        </p:nvSpPr>
        <p:spPr>
          <a:xfrm>
            <a:off x="838200" y="1690688"/>
            <a:ext cx="10515600" cy="4665662"/>
          </a:xfrm>
        </p:spPr>
        <p:txBody>
          <a:bodyPr>
            <a:normAutofit/>
          </a:bodyPr>
          <a:lstStyle/>
          <a:p>
            <a:r>
              <a:rPr lang="de-DE" dirty="0"/>
              <a:t>Anmeldung Ganztag Januar 25</a:t>
            </a:r>
            <a:r>
              <a:rPr lang="de-DE" dirty="0">
                <a:sym typeface="Wingdings" panose="05000000000000000000" pitchFamily="2" charset="2"/>
              </a:rPr>
              <a:t> Formulare auf Homepage mit Schultütenbild</a:t>
            </a:r>
          </a:p>
          <a:p>
            <a:r>
              <a:rPr lang="de-DE" dirty="0">
                <a:sym typeface="Wingdings" panose="05000000000000000000" pitchFamily="2" charset="2"/>
              </a:rPr>
              <a:t>Schulkindbetreuung 12-16 </a:t>
            </a:r>
            <a:r>
              <a:rPr lang="de-DE">
                <a:sym typeface="Wingdings" panose="05000000000000000000" pitchFamily="2" charset="2"/>
              </a:rPr>
              <a:t>Uhr 262Euro </a:t>
            </a:r>
            <a:r>
              <a:rPr lang="de-DE" dirty="0">
                <a:sym typeface="Wingdings" panose="05000000000000000000" pitchFamily="2" charset="2"/>
              </a:rPr>
              <a:t> Anmeldung bis Ende Januar an </a:t>
            </a:r>
            <a:r>
              <a:rPr lang="de-DE" dirty="0" err="1">
                <a:sym typeface="Wingdings" panose="05000000000000000000" pitchFamily="2" charset="2"/>
              </a:rPr>
              <a:t>GiP</a:t>
            </a:r>
            <a:r>
              <a:rPr lang="de-DE" dirty="0">
                <a:sym typeface="Wingdings" panose="05000000000000000000" pitchFamily="2" charset="2"/>
              </a:rPr>
              <a:t>  (Formulare auch auf Homepage)</a:t>
            </a:r>
            <a:endParaRPr lang="de-DE" dirty="0"/>
          </a:p>
          <a:p>
            <a:pPr marL="0" indent="0" algn="l" fontAlgn="base">
              <a:buNone/>
            </a:pPr>
            <a:r>
              <a:rPr lang="de-DE" b="1" i="0" u="none" strike="noStrike" dirty="0">
                <a:solidFill>
                  <a:srgbClr val="FA7137"/>
                </a:solidFill>
                <a:effectLst/>
                <a:latin typeface="inherit"/>
                <a:hlinkClick r:id="rId3" tooltip="Detailansicht der Adresse anzeigen"/>
              </a:rPr>
              <a:t>Ganztagsbetreuung im Pakt gGmbH</a:t>
            </a:r>
            <a:br>
              <a:rPr lang="de-DE" b="0" i="0" dirty="0">
                <a:solidFill>
                  <a:srgbClr val="404040"/>
                </a:solidFill>
                <a:effectLst/>
                <a:latin typeface="Helvetica Neue"/>
              </a:rPr>
            </a:br>
            <a:endParaRPr lang="de-DE" sz="1800" b="0" i="0" dirty="0">
              <a:solidFill>
                <a:srgbClr val="404040"/>
              </a:solidFill>
              <a:effectLst/>
              <a:latin typeface="Helvetica Neue"/>
            </a:endParaRPr>
          </a:p>
          <a:p>
            <a:pPr marL="0" indent="0" algn="l" fontAlgn="base">
              <a:buNone/>
            </a:pPr>
            <a:r>
              <a:rPr lang="de-DE" sz="1800" b="0" i="0" dirty="0">
                <a:solidFill>
                  <a:srgbClr val="404040"/>
                </a:solidFill>
                <a:effectLst/>
                <a:latin typeface="Helvetica Neue"/>
              </a:rPr>
              <a:t>Werner-Hilpert-Straße 1 ;Kreishaus</a:t>
            </a:r>
            <a:r>
              <a:rPr lang="de-DE" sz="1800" dirty="0">
                <a:solidFill>
                  <a:srgbClr val="404040"/>
                </a:solidFill>
                <a:latin typeface="Helvetica Neue"/>
              </a:rPr>
              <a:t>; </a:t>
            </a:r>
            <a:r>
              <a:rPr lang="de-DE" sz="1800" b="0" i="0" dirty="0">
                <a:solidFill>
                  <a:srgbClr val="404040"/>
                </a:solidFill>
                <a:effectLst/>
                <a:latin typeface="Helvetica Neue"/>
              </a:rPr>
              <a:t>63128 Dietzenbach</a:t>
            </a:r>
            <a:br>
              <a:rPr lang="de-DE" sz="1800" b="0" i="0" dirty="0">
                <a:solidFill>
                  <a:srgbClr val="404040"/>
                </a:solidFill>
                <a:effectLst/>
                <a:latin typeface="Helvetica Neue"/>
              </a:rPr>
            </a:br>
            <a:r>
              <a:rPr lang="de-DE" sz="1800" b="0" i="0" dirty="0">
                <a:solidFill>
                  <a:srgbClr val="404040"/>
                </a:solidFill>
                <a:effectLst/>
                <a:latin typeface="Helvetica Neue"/>
              </a:rPr>
              <a:t>Telefon:06074 8180-4180</a:t>
            </a:r>
          </a:p>
          <a:p>
            <a:pPr marL="0" indent="0" algn="ctr">
              <a:buNone/>
            </a:pPr>
            <a:r>
              <a:rPr lang="de-DE" dirty="0"/>
              <a:t>Bitte schauen Sie unbedingt auf die Homepage!</a:t>
            </a:r>
          </a:p>
          <a:p>
            <a:pPr marL="0" indent="0">
              <a:buNone/>
            </a:pPr>
            <a:endParaRPr lang="de-DE" dirty="0"/>
          </a:p>
        </p:txBody>
      </p:sp>
    </p:spTree>
    <p:extLst>
      <p:ext uri="{BB962C8B-B14F-4D97-AF65-F5344CB8AC3E}">
        <p14:creationId xmlns:p14="http://schemas.microsoft.com/office/powerpoint/2010/main" val="649731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881" y="1103366"/>
            <a:ext cx="10058400" cy="39260"/>
          </a:xfrm>
          <a:prstGeom prst="rect">
            <a:avLst/>
          </a:prstGeom>
        </p:spPr>
      </p:pic>
      <p:pic>
        <p:nvPicPr>
          <p:cNvPr id="8" name="Bild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881" y="5968664"/>
            <a:ext cx="10058400" cy="39260"/>
          </a:xfrm>
          <a:prstGeom prst="rect">
            <a:avLst/>
          </a:prstGeom>
        </p:spPr>
      </p:pic>
      <p:sp>
        <p:nvSpPr>
          <p:cNvPr id="11" name="Textfeld 10"/>
          <p:cNvSpPr txBox="1"/>
          <p:nvPr/>
        </p:nvSpPr>
        <p:spPr>
          <a:xfrm>
            <a:off x="1066800" y="333925"/>
            <a:ext cx="10058399" cy="769441"/>
          </a:xfrm>
          <a:prstGeom prst="rect">
            <a:avLst/>
          </a:prstGeom>
          <a:noFill/>
        </p:spPr>
        <p:txBody>
          <a:bodyPr wrap="square" rtlCol="0">
            <a:spAutoFit/>
          </a:bodyPr>
          <a:lstStyle/>
          <a:p>
            <a:pPr algn="ctr"/>
            <a:r>
              <a:rPr lang="de-DE" sz="4400" dirty="0">
                <a:latin typeface="Arial" panose="020B0604020202020204" pitchFamily="34" charset="0"/>
                <a:cs typeface="Arial" panose="020B0604020202020204" pitchFamily="34" charset="0"/>
              </a:rPr>
              <a:t>Wichtige Termine</a:t>
            </a:r>
          </a:p>
        </p:txBody>
      </p:sp>
      <p:graphicFrame>
        <p:nvGraphicFramePr>
          <p:cNvPr id="6" name="Tabelle 5"/>
          <p:cNvGraphicFramePr>
            <a:graphicFrameLocks noGrp="1"/>
          </p:cNvGraphicFramePr>
          <p:nvPr>
            <p:extLst>
              <p:ext uri="{D42A27DB-BD31-4B8C-83A1-F6EECF244321}">
                <p14:modId xmlns:p14="http://schemas.microsoft.com/office/powerpoint/2010/main" val="3282593320"/>
              </p:ext>
            </p:extLst>
          </p:nvPr>
        </p:nvGraphicFramePr>
        <p:xfrm>
          <a:off x="1791222" y="1556511"/>
          <a:ext cx="8605381" cy="4158548"/>
        </p:xfrm>
        <a:graphic>
          <a:graphicData uri="http://schemas.openxmlformats.org/drawingml/2006/table">
            <a:tbl>
              <a:tblPr firstRow="1" bandRow="1">
                <a:tableStyleId>{5C22544A-7EE6-4342-B048-85BDC9FD1C3A}</a:tableStyleId>
              </a:tblPr>
              <a:tblGrid>
                <a:gridCol w="2269697">
                  <a:extLst>
                    <a:ext uri="{9D8B030D-6E8A-4147-A177-3AD203B41FA5}">
                      <a16:colId xmlns:a16="http://schemas.microsoft.com/office/drawing/2014/main" val="20000"/>
                    </a:ext>
                  </a:extLst>
                </a:gridCol>
                <a:gridCol w="6335684">
                  <a:extLst>
                    <a:ext uri="{9D8B030D-6E8A-4147-A177-3AD203B41FA5}">
                      <a16:colId xmlns:a16="http://schemas.microsoft.com/office/drawing/2014/main" val="20001"/>
                    </a:ext>
                  </a:extLst>
                </a:gridCol>
              </a:tblGrid>
              <a:tr h="811048">
                <a:tc>
                  <a:txBody>
                    <a:bodyPr/>
                    <a:lstStyle/>
                    <a:p>
                      <a:r>
                        <a:rPr lang="de-DE" sz="1800" b="0" dirty="0">
                          <a:solidFill>
                            <a:schemeClr val="tx1"/>
                          </a:solidFill>
                          <a:latin typeface="Arial" pitchFamily="34" charset="0"/>
                          <a:cs typeface="Arial" pitchFamily="34" charset="0"/>
                        </a:rPr>
                        <a:t>Individuell</a:t>
                      </a:r>
                      <a:br>
                        <a:rPr lang="de-DE" sz="1800" b="0" dirty="0">
                          <a:solidFill>
                            <a:schemeClr val="tx1"/>
                          </a:solidFill>
                          <a:latin typeface="Arial" pitchFamily="34" charset="0"/>
                          <a:cs typeface="Arial" pitchFamily="34" charset="0"/>
                        </a:rPr>
                      </a:br>
                      <a:r>
                        <a:rPr lang="de-DE" sz="1800" b="0" dirty="0">
                          <a:solidFill>
                            <a:schemeClr val="tx1"/>
                          </a:solidFill>
                          <a:latin typeface="Arial" pitchFamily="34" charset="0"/>
                          <a:cs typeface="Arial" pitchFamily="34" charset="0"/>
                        </a:rPr>
                        <a:t>(Oktober bis Juni)</a:t>
                      </a: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b="0" dirty="0">
                          <a:solidFill>
                            <a:schemeClr val="tx1"/>
                          </a:solidFill>
                          <a:latin typeface="Arial" pitchFamily="34" charset="0"/>
                          <a:cs typeface="Arial" pitchFamily="34" charset="0"/>
                        </a:rPr>
                        <a:t>Schularzt</a:t>
                      </a:r>
                      <a:br>
                        <a:rPr lang="de-DE" sz="1800" b="0" dirty="0">
                          <a:solidFill>
                            <a:schemeClr val="tx1"/>
                          </a:solidFill>
                          <a:latin typeface="Arial" pitchFamily="34" charset="0"/>
                          <a:cs typeface="Arial" pitchFamily="34" charset="0"/>
                        </a:rPr>
                      </a:br>
                      <a:r>
                        <a:rPr lang="de-DE" sz="1800" b="0" dirty="0">
                          <a:solidFill>
                            <a:schemeClr val="tx1"/>
                          </a:solidFill>
                          <a:latin typeface="Arial" pitchFamily="34" charset="0"/>
                          <a:cs typeface="Arial" pitchFamily="34" charset="0"/>
                        </a:rPr>
                        <a:t>(Sie erhalten einen Termin per Post) </a:t>
                      </a: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811048">
                <a:tc>
                  <a:txBody>
                    <a:bodyPr/>
                    <a:lstStyle/>
                    <a:p>
                      <a:r>
                        <a:rPr lang="de-DE" sz="1800" dirty="0">
                          <a:solidFill>
                            <a:schemeClr val="tx1"/>
                          </a:solidFill>
                          <a:latin typeface="Arial" pitchFamily="34" charset="0"/>
                          <a:cs typeface="Arial" pitchFamily="34" charset="0"/>
                        </a:rPr>
                        <a:t>Termine an Kitas</a:t>
                      </a: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dirty="0">
                          <a:solidFill>
                            <a:schemeClr val="tx1"/>
                          </a:solidFill>
                          <a:latin typeface="Arial" pitchFamily="34" charset="0"/>
                          <a:cs typeface="Arial" pitchFamily="34" charset="0"/>
                        </a:rPr>
                        <a:t>Besuch der Kinder in der Schule</a:t>
                      </a:r>
                      <a:br>
                        <a:rPr lang="de-DE" sz="1800" dirty="0">
                          <a:solidFill>
                            <a:schemeClr val="tx1"/>
                          </a:solidFill>
                          <a:latin typeface="Arial" pitchFamily="34" charset="0"/>
                          <a:cs typeface="Arial" pitchFamily="34" charset="0"/>
                        </a:rPr>
                      </a:br>
                      <a:r>
                        <a:rPr lang="de-DE" sz="1800" dirty="0">
                          <a:solidFill>
                            <a:schemeClr val="tx1"/>
                          </a:solidFill>
                          <a:latin typeface="Arial" pitchFamily="34" charset="0"/>
                          <a:cs typeface="Arial" pitchFamily="34" charset="0"/>
                        </a:rPr>
                        <a:t>(z.B. Sportstunden)</a:t>
                      </a: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10956">
                <a:tc>
                  <a:txBody>
                    <a:bodyPr/>
                    <a:lstStyle/>
                    <a:p>
                      <a:r>
                        <a:rPr lang="de-DE" sz="1800" dirty="0">
                          <a:solidFill>
                            <a:schemeClr val="tx1"/>
                          </a:solidFill>
                          <a:latin typeface="Arial" pitchFamily="34" charset="0"/>
                          <a:cs typeface="Arial" pitchFamily="34" charset="0"/>
                        </a:rPr>
                        <a:t>Mai 2025</a:t>
                      </a:r>
                    </a:p>
                    <a:p>
                      <a:r>
                        <a:rPr lang="de-DE" sz="1800" dirty="0">
                          <a:solidFill>
                            <a:schemeClr val="tx1"/>
                          </a:solidFill>
                          <a:latin typeface="Arial" pitchFamily="34" charset="0"/>
                          <a:cs typeface="Arial" pitchFamily="34" charset="0"/>
                        </a:rPr>
                        <a:t>Wochen vom</a:t>
                      </a:r>
                    </a:p>
                    <a:p>
                      <a:r>
                        <a:rPr lang="de-DE" sz="1800">
                          <a:solidFill>
                            <a:schemeClr val="tx1"/>
                          </a:solidFill>
                          <a:latin typeface="Arial" pitchFamily="34" charset="0"/>
                          <a:cs typeface="Arial" pitchFamily="34" charset="0"/>
                        </a:rPr>
                        <a:t> 05.-16.05.25</a:t>
                      </a:r>
                      <a:endParaRPr lang="de-DE" sz="1800" dirty="0">
                        <a:solidFill>
                          <a:schemeClr val="tx1"/>
                        </a:solidFill>
                        <a:latin typeface="Arial" pitchFamily="34" charset="0"/>
                        <a:cs typeface="Arial" pitchFamily="34"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dirty="0">
                          <a:solidFill>
                            <a:schemeClr val="tx1"/>
                          </a:solidFill>
                          <a:latin typeface="Arial" pitchFamily="34" charset="0"/>
                          <a:cs typeface="Arial" pitchFamily="34" charset="0"/>
                        </a:rPr>
                        <a:t>„Wir besuchen die Schule“</a:t>
                      </a:r>
                      <a:br>
                        <a:rPr lang="de-DE" sz="1800" dirty="0">
                          <a:solidFill>
                            <a:schemeClr val="tx1"/>
                          </a:solidFill>
                          <a:latin typeface="Arial" pitchFamily="34" charset="0"/>
                          <a:cs typeface="Arial" pitchFamily="34" charset="0"/>
                        </a:rPr>
                      </a:br>
                      <a:r>
                        <a:rPr lang="de-DE" sz="1800" dirty="0">
                          <a:solidFill>
                            <a:schemeClr val="tx1"/>
                          </a:solidFill>
                          <a:latin typeface="Arial" pitchFamily="34" charset="0"/>
                          <a:cs typeface="Arial" pitchFamily="34" charset="0"/>
                        </a:rPr>
                        <a:t>(Ihr Kind erhält eine Einladung)</a:t>
                      </a: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811048">
                <a:tc>
                  <a:txBody>
                    <a:bodyPr/>
                    <a:lstStyle/>
                    <a:p>
                      <a:r>
                        <a:rPr lang="de-DE" sz="1800" kern="1200" dirty="0">
                          <a:solidFill>
                            <a:schemeClr val="dk1"/>
                          </a:solidFill>
                          <a:effectLst/>
                          <a:latin typeface="+mn-lt"/>
                          <a:ea typeface="+mn-ea"/>
                          <a:cs typeface="+mn-cs"/>
                        </a:rPr>
                        <a:t>23.06.25</a:t>
                      </a:r>
                      <a:endParaRPr lang="de-DE" sz="1800" dirty="0">
                        <a:solidFill>
                          <a:schemeClr val="tx1"/>
                        </a:solidFill>
                        <a:latin typeface="Arial" pitchFamily="34" charset="0"/>
                        <a:cs typeface="Arial" pitchFamily="34"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dirty="0">
                          <a:solidFill>
                            <a:schemeClr val="tx1"/>
                          </a:solidFill>
                          <a:latin typeface="Arial" pitchFamily="34" charset="0"/>
                          <a:cs typeface="Arial" pitchFamily="34" charset="0"/>
                        </a:rPr>
                        <a:t>1. Klassenelternabend (Einladung erfolgt)</a:t>
                      </a: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811048">
                <a:tc>
                  <a:txBody>
                    <a:bodyPr/>
                    <a:lstStyle/>
                    <a:p>
                      <a:r>
                        <a:rPr lang="de-DE" sz="1800" kern="1200" dirty="0">
                          <a:solidFill>
                            <a:schemeClr val="dk1"/>
                          </a:solidFill>
                          <a:effectLst/>
                          <a:latin typeface="+mn-lt"/>
                          <a:ea typeface="+mn-ea"/>
                          <a:cs typeface="+mn-cs"/>
                        </a:rPr>
                        <a:t>19.08.25</a:t>
                      </a:r>
                      <a:endParaRPr lang="de-DE" sz="1800" dirty="0">
                        <a:solidFill>
                          <a:schemeClr val="tx1"/>
                        </a:solidFill>
                        <a:latin typeface="Arial" pitchFamily="34" charset="0"/>
                        <a:cs typeface="Arial" pitchFamily="34" charset="0"/>
                      </a:endParaRP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dirty="0">
                          <a:solidFill>
                            <a:schemeClr val="tx1"/>
                          </a:solidFill>
                          <a:latin typeface="Arial" pitchFamily="34" charset="0"/>
                          <a:cs typeface="Arial" pitchFamily="34" charset="0"/>
                        </a:rPr>
                        <a:t>Einschulung:</a:t>
                      </a:r>
                      <a:r>
                        <a:rPr lang="de-DE" sz="1800" baseline="0" dirty="0">
                          <a:solidFill>
                            <a:schemeClr val="tx1"/>
                          </a:solidFill>
                          <a:latin typeface="Arial" pitchFamily="34" charset="0"/>
                          <a:cs typeface="Arial" pitchFamily="34" charset="0"/>
                        </a:rPr>
                        <a:t> von</a:t>
                      </a:r>
                      <a:r>
                        <a:rPr lang="de-DE" sz="1800" dirty="0">
                          <a:solidFill>
                            <a:schemeClr val="tx1"/>
                          </a:solidFill>
                          <a:latin typeface="Arial" pitchFamily="34" charset="0"/>
                          <a:cs typeface="Arial" pitchFamily="34" charset="0"/>
                        </a:rPr>
                        <a:t> 10.00-13 Uhr</a:t>
                      </a:r>
                    </a:p>
                    <a:p>
                      <a:r>
                        <a:rPr lang="de-DE" sz="1800" dirty="0">
                          <a:solidFill>
                            <a:schemeClr val="tx1"/>
                          </a:solidFill>
                          <a:latin typeface="Arial" pitchFamily="34" charset="0"/>
                          <a:cs typeface="Arial" pitchFamily="34" charset="0"/>
                        </a:rPr>
                        <a:t>Feier und anschließender Unterricht (in 2 Gruppen)</a:t>
                      </a:r>
                    </a:p>
                  </a:txBody>
                  <a:tcPr marT="45698" marB="456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383782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881" y="1103366"/>
            <a:ext cx="10058400" cy="39260"/>
          </a:xfrm>
          <a:prstGeom prst="rect">
            <a:avLst/>
          </a:prstGeom>
        </p:spPr>
      </p:pic>
      <p:pic>
        <p:nvPicPr>
          <p:cNvPr id="8" name="Bild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881" y="5968664"/>
            <a:ext cx="10058400" cy="39260"/>
          </a:xfrm>
          <a:prstGeom prst="rect">
            <a:avLst/>
          </a:prstGeom>
        </p:spPr>
      </p:pic>
      <p:sp>
        <p:nvSpPr>
          <p:cNvPr id="11" name="Textfeld 10"/>
          <p:cNvSpPr txBox="1"/>
          <p:nvPr/>
        </p:nvSpPr>
        <p:spPr>
          <a:xfrm>
            <a:off x="1066800" y="333925"/>
            <a:ext cx="10058399" cy="769441"/>
          </a:xfrm>
          <a:prstGeom prst="rect">
            <a:avLst/>
          </a:prstGeom>
          <a:noFill/>
        </p:spPr>
        <p:txBody>
          <a:bodyPr wrap="square" rtlCol="0">
            <a:spAutoFit/>
          </a:bodyPr>
          <a:lstStyle/>
          <a:p>
            <a:pPr algn="ctr"/>
            <a:r>
              <a:rPr lang="de-DE" sz="4400" dirty="0">
                <a:latin typeface="Arial" panose="020B0604020202020204" pitchFamily="34" charset="0"/>
                <a:cs typeface="Arial" panose="020B0604020202020204" pitchFamily="34" charset="0"/>
              </a:rPr>
              <a:t>Fragen</a:t>
            </a:r>
          </a:p>
        </p:txBody>
      </p:sp>
      <p:pic>
        <p:nvPicPr>
          <p:cNvPr id="3" name="Grafik 2">
            <a:extLst>
              <a:ext uri="{FF2B5EF4-FFF2-40B4-BE49-F238E27FC236}">
                <a16:creationId xmlns:a16="http://schemas.microsoft.com/office/drawing/2014/main" id="{035D2265-43DB-44DA-BCD4-1085B71B4ECC}"/>
              </a:ext>
            </a:extLst>
          </p:cNvPr>
          <p:cNvPicPr>
            <a:picLocks noChangeAspect="1"/>
          </p:cNvPicPr>
          <p:nvPr/>
        </p:nvPicPr>
        <p:blipFill>
          <a:blip r:embed="rId4"/>
          <a:stretch>
            <a:fillRect/>
          </a:stretch>
        </p:blipFill>
        <p:spPr>
          <a:xfrm>
            <a:off x="4074885" y="1270518"/>
            <a:ext cx="4042229" cy="2756065"/>
          </a:xfrm>
          <a:prstGeom prst="rect">
            <a:avLst/>
          </a:prstGeom>
        </p:spPr>
      </p:pic>
      <p:sp>
        <p:nvSpPr>
          <p:cNvPr id="4" name="Textfeld 3">
            <a:extLst>
              <a:ext uri="{FF2B5EF4-FFF2-40B4-BE49-F238E27FC236}">
                <a16:creationId xmlns:a16="http://schemas.microsoft.com/office/drawing/2014/main" id="{DB80C620-1BBB-4318-9475-F123E78F73D3}"/>
              </a:ext>
            </a:extLst>
          </p:cNvPr>
          <p:cNvSpPr txBox="1"/>
          <p:nvPr/>
        </p:nvSpPr>
        <p:spPr>
          <a:xfrm>
            <a:off x="3498980" y="4041003"/>
            <a:ext cx="5598368" cy="646331"/>
          </a:xfrm>
          <a:prstGeom prst="rect">
            <a:avLst/>
          </a:prstGeom>
          <a:noFill/>
        </p:spPr>
        <p:txBody>
          <a:bodyPr wrap="square" rtlCol="0">
            <a:spAutoFit/>
          </a:bodyPr>
          <a:lstStyle/>
          <a:p>
            <a:r>
              <a:rPr lang="de-DE" dirty="0"/>
              <a:t>Bei Fragen können Sie sich gern an die Schule wenden. </a:t>
            </a:r>
          </a:p>
          <a:p>
            <a:pPr algn="ctr"/>
            <a:r>
              <a:rPr lang="de-DE" dirty="0"/>
              <a:t>06074/31373</a:t>
            </a:r>
          </a:p>
        </p:txBody>
      </p:sp>
    </p:spTree>
    <p:extLst>
      <p:ext uri="{BB962C8B-B14F-4D97-AF65-F5344CB8AC3E}">
        <p14:creationId xmlns:p14="http://schemas.microsoft.com/office/powerpoint/2010/main" val="1847661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881" y="1103366"/>
            <a:ext cx="10058400" cy="39260"/>
          </a:xfrm>
          <a:prstGeom prst="rect">
            <a:avLst/>
          </a:prstGeom>
        </p:spPr>
      </p:pic>
      <p:pic>
        <p:nvPicPr>
          <p:cNvPr id="8" name="Bild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881" y="5968664"/>
            <a:ext cx="10058400" cy="39260"/>
          </a:xfrm>
          <a:prstGeom prst="rect">
            <a:avLst/>
          </a:prstGeom>
        </p:spPr>
      </p:pic>
      <p:sp>
        <p:nvSpPr>
          <p:cNvPr id="11" name="Textfeld 10"/>
          <p:cNvSpPr txBox="1"/>
          <p:nvPr/>
        </p:nvSpPr>
        <p:spPr>
          <a:xfrm>
            <a:off x="1066800" y="333925"/>
            <a:ext cx="10058399" cy="769441"/>
          </a:xfrm>
          <a:prstGeom prst="rect">
            <a:avLst/>
          </a:prstGeom>
          <a:noFill/>
        </p:spPr>
        <p:txBody>
          <a:bodyPr wrap="square" rtlCol="0">
            <a:spAutoFit/>
          </a:bodyPr>
          <a:lstStyle/>
          <a:p>
            <a:pPr algn="ctr"/>
            <a:r>
              <a:rPr lang="de-DE" sz="4400" dirty="0">
                <a:latin typeface="Arial" panose="020B0604020202020204" pitchFamily="34" charset="0"/>
                <a:cs typeface="Arial" panose="020B0604020202020204" pitchFamily="34" charset="0"/>
              </a:rPr>
              <a:t>Besuchen Sie uns!</a:t>
            </a:r>
          </a:p>
        </p:txBody>
      </p:sp>
      <p:sp>
        <p:nvSpPr>
          <p:cNvPr id="9" name="Textfeld 8">
            <a:extLst>
              <a:ext uri="{FF2B5EF4-FFF2-40B4-BE49-F238E27FC236}">
                <a16:creationId xmlns:a16="http://schemas.microsoft.com/office/drawing/2014/main" id="{69879847-DD21-46A1-8773-D2A5770D768F}"/>
              </a:ext>
            </a:extLst>
          </p:cNvPr>
          <p:cNvSpPr txBox="1"/>
          <p:nvPr/>
        </p:nvSpPr>
        <p:spPr>
          <a:xfrm>
            <a:off x="1772817" y="1410860"/>
            <a:ext cx="8541308" cy="3139321"/>
          </a:xfrm>
          <a:prstGeom prst="rect">
            <a:avLst/>
          </a:prstGeom>
          <a:noFill/>
        </p:spPr>
        <p:txBody>
          <a:bodyPr wrap="square">
            <a:spAutoFit/>
          </a:bodyPr>
          <a:lstStyle/>
          <a:p>
            <a:pPr algn="ctr"/>
            <a:r>
              <a:rPr lang="de-DE" sz="3600" b="1" i="1" dirty="0">
                <a:solidFill>
                  <a:srgbClr val="FF0000"/>
                </a:solidFill>
                <a:hlinkClick r:id="rId4">
                  <a:extLst>
                    <a:ext uri="{A12FA001-AC4F-418D-AE19-62706E023703}">
                      <ahyp:hlinkClr xmlns:ahyp="http://schemas.microsoft.com/office/drawing/2018/hyperlinkcolor" val="tx"/>
                    </a:ext>
                  </a:extLst>
                </a:hlinkClick>
              </a:rPr>
              <a:t>Wichtig: Bitte immer auf die Schulhomepage schauen!</a:t>
            </a:r>
          </a:p>
          <a:p>
            <a:pPr algn="ctr"/>
            <a:endParaRPr lang="de-DE" dirty="0">
              <a:solidFill>
                <a:srgbClr val="0563C1"/>
              </a:solidFill>
              <a:hlinkClick r:id="rId4">
                <a:extLst>
                  <a:ext uri="{A12FA001-AC4F-418D-AE19-62706E023703}">
                    <ahyp:hlinkClr xmlns:ahyp="http://schemas.microsoft.com/office/drawing/2018/hyperlinkcolor" val="tx"/>
                  </a:ext>
                </a:extLst>
              </a:hlinkClick>
            </a:endParaRPr>
          </a:p>
          <a:p>
            <a:pPr algn="ctr"/>
            <a:endParaRPr lang="de-DE" dirty="0">
              <a:solidFill>
                <a:srgbClr val="0563C1"/>
              </a:solidFill>
              <a:hlinkClick r:id="rId4">
                <a:extLst>
                  <a:ext uri="{A12FA001-AC4F-418D-AE19-62706E023703}">
                    <ahyp:hlinkClr xmlns:ahyp="http://schemas.microsoft.com/office/drawing/2018/hyperlinkcolor" val="tx"/>
                  </a:ext>
                </a:extLst>
              </a:hlinkClick>
            </a:endParaRPr>
          </a:p>
          <a:p>
            <a:pPr algn="ctr"/>
            <a:r>
              <a:rPr lang="de-DE" dirty="0">
                <a:solidFill>
                  <a:srgbClr val="0563C1"/>
                </a:solidFill>
                <a:hlinkClick r:id="rId4">
                  <a:extLst>
                    <a:ext uri="{A12FA001-AC4F-418D-AE19-62706E023703}">
                      <ahyp:hlinkClr xmlns:ahyp="http://schemas.microsoft.com/office/drawing/2018/hyperlinkcolor" val="tx"/>
                    </a:ext>
                  </a:extLst>
                </a:hlinkClick>
              </a:rPr>
              <a:t>https://www.dietrich-bonhoeffer-schule.de/</a:t>
            </a:r>
            <a:endParaRPr lang="de-DE" dirty="0"/>
          </a:p>
          <a:p>
            <a:pPr algn="ctr"/>
            <a:endParaRPr lang="de-DE" dirty="0"/>
          </a:p>
          <a:p>
            <a:pPr algn="ctr"/>
            <a:r>
              <a:rPr lang="de-DE" dirty="0"/>
              <a:t>Schauen Sie sich auch unseren virtuellen Rundgang durch die Schule mit Schulhund Bjarki an.</a:t>
            </a:r>
          </a:p>
          <a:p>
            <a:endParaRPr lang="de-DE" dirty="0"/>
          </a:p>
        </p:txBody>
      </p:sp>
    </p:spTree>
    <p:extLst>
      <p:ext uri="{BB962C8B-B14F-4D97-AF65-F5344CB8AC3E}">
        <p14:creationId xmlns:p14="http://schemas.microsoft.com/office/powerpoint/2010/main" val="4112274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881" y="1103366"/>
            <a:ext cx="10058400" cy="39260"/>
          </a:xfrm>
          <a:prstGeom prst="rect">
            <a:avLst/>
          </a:prstGeom>
        </p:spPr>
      </p:pic>
      <p:pic>
        <p:nvPicPr>
          <p:cNvPr id="8" name="Bild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881" y="5968664"/>
            <a:ext cx="10058400" cy="39260"/>
          </a:xfrm>
          <a:prstGeom prst="rect">
            <a:avLst/>
          </a:prstGeom>
        </p:spPr>
      </p:pic>
      <p:sp>
        <p:nvSpPr>
          <p:cNvPr id="11" name="Textfeld 10"/>
          <p:cNvSpPr txBox="1"/>
          <p:nvPr/>
        </p:nvSpPr>
        <p:spPr>
          <a:xfrm>
            <a:off x="1066800" y="333925"/>
            <a:ext cx="10058399" cy="769441"/>
          </a:xfrm>
          <a:prstGeom prst="rect">
            <a:avLst/>
          </a:prstGeom>
          <a:noFill/>
        </p:spPr>
        <p:txBody>
          <a:bodyPr wrap="square" rtlCol="0">
            <a:spAutoFit/>
          </a:bodyPr>
          <a:lstStyle/>
          <a:p>
            <a:pPr algn="ctr"/>
            <a:r>
              <a:rPr lang="de-DE" sz="4400" dirty="0">
                <a:latin typeface="Arial" panose="020B0604020202020204" pitchFamily="34" charset="0"/>
                <a:cs typeface="Arial" panose="020B0604020202020204" pitchFamily="34" charset="0"/>
              </a:rPr>
              <a:t>Wir sagen „Hallo“</a:t>
            </a:r>
          </a:p>
        </p:txBody>
      </p:sp>
      <p:sp>
        <p:nvSpPr>
          <p:cNvPr id="13" name="Textfeld 9"/>
          <p:cNvSpPr txBox="1">
            <a:spLocks noChangeArrowheads="1"/>
          </p:cNvSpPr>
          <p:nvPr/>
        </p:nvSpPr>
        <p:spPr bwMode="auto">
          <a:xfrm>
            <a:off x="749080" y="1172555"/>
            <a:ext cx="5194519" cy="474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285750" indent="-285750" eaLnBrk="1" hangingPunct="1">
              <a:lnSpc>
                <a:spcPct val="150000"/>
              </a:lnSpc>
              <a:spcBef>
                <a:spcPct val="0"/>
              </a:spcBef>
              <a:buFont typeface="Arial" panose="020B0604020202020204" pitchFamily="34" charset="0"/>
              <a:buChar char="•"/>
            </a:pPr>
            <a:r>
              <a:rPr lang="de-DE" altLang="de-DE" sz="2400" dirty="0">
                <a:latin typeface="Arial" charset="0"/>
              </a:rPr>
              <a:t> </a:t>
            </a:r>
            <a:r>
              <a:rPr lang="de-DE" altLang="de-DE" sz="2000" dirty="0">
                <a:latin typeface="Arial" charset="0"/>
              </a:rPr>
              <a:t>350 Schülerinnen und Schüler</a:t>
            </a:r>
          </a:p>
          <a:p>
            <a:pPr marL="342900" indent="-342900" eaLnBrk="1" hangingPunct="1">
              <a:lnSpc>
                <a:spcPct val="150000"/>
              </a:lnSpc>
              <a:spcBef>
                <a:spcPct val="0"/>
              </a:spcBef>
              <a:buFont typeface="Arial" panose="020B0604020202020204" pitchFamily="34" charset="0"/>
              <a:buChar char="•"/>
            </a:pPr>
            <a:r>
              <a:rPr lang="de-DE" altLang="de-DE" sz="2000" dirty="0">
                <a:latin typeface="Arial" charset="0"/>
              </a:rPr>
              <a:t>29 Kolleginnen und Kollegen +  Schulhund Bjarki</a:t>
            </a:r>
          </a:p>
          <a:p>
            <a:pPr marL="342900" indent="-342900" eaLnBrk="1" hangingPunct="1">
              <a:lnSpc>
                <a:spcPct val="150000"/>
              </a:lnSpc>
              <a:spcBef>
                <a:spcPct val="0"/>
              </a:spcBef>
              <a:buFont typeface="Arial" panose="020B0604020202020204" pitchFamily="34" charset="0"/>
              <a:buChar char="•"/>
            </a:pPr>
            <a:r>
              <a:rPr lang="de-DE" altLang="de-DE" sz="2000" dirty="0">
                <a:latin typeface="Arial" charset="0"/>
              </a:rPr>
              <a:t>Frau Titze, Schulleitung</a:t>
            </a:r>
          </a:p>
          <a:p>
            <a:pPr marL="342900" indent="-342900" eaLnBrk="1" hangingPunct="1">
              <a:lnSpc>
                <a:spcPct val="150000"/>
              </a:lnSpc>
              <a:spcBef>
                <a:spcPct val="0"/>
              </a:spcBef>
              <a:buFont typeface="Arial" panose="020B0604020202020204" pitchFamily="34" charset="0"/>
              <a:buChar char="•"/>
            </a:pPr>
            <a:r>
              <a:rPr lang="de-DE" altLang="de-DE" sz="2000" dirty="0"/>
              <a:t>Frau Scheubrein-Göbel, </a:t>
            </a:r>
            <a:r>
              <a:rPr lang="de-DE" altLang="de-DE" sz="2000" dirty="0" err="1"/>
              <a:t>stv</a:t>
            </a:r>
            <a:r>
              <a:rPr lang="de-DE" altLang="de-DE" sz="2000" dirty="0"/>
              <a:t>. Schulleitung</a:t>
            </a:r>
            <a:endParaRPr lang="de-DE" altLang="de-DE" sz="2000" dirty="0">
              <a:latin typeface="Arial" charset="0"/>
            </a:endParaRPr>
          </a:p>
          <a:p>
            <a:pPr marL="342900" indent="-342900" eaLnBrk="1" hangingPunct="1">
              <a:lnSpc>
                <a:spcPct val="150000"/>
              </a:lnSpc>
              <a:spcBef>
                <a:spcPct val="0"/>
              </a:spcBef>
              <a:buFont typeface="Arial" panose="020B0604020202020204" pitchFamily="34" charset="0"/>
              <a:buChar char="•"/>
            </a:pPr>
            <a:r>
              <a:rPr lang="de-DE" altLang="de-DE" sz="2000" dirty="0"/>
              <a:t>Frau </a:t>
            </a:r>
            <a:r>
              <a:rPr lang="de-DE" altLang="de-DE" sz="2000" dirty="0" err="1"/>
              <a:t>Armagan</a:t>
            </a:r>
            <a:r>
              <a:rPr lang="de-DE" altLang="de-DE" sz="2000" dirty="0"/>
              <a:t> (</a:t>
            </a:r>
            <a:r>
              <a:rPr lang="de-DE" altLang="de-DE" sz="2000" dirty="0" err="1"/>
              <a:t>Ubus</a:t>
            </a:r>
            <a:r>
              <a:rPr lang="de-DE" altLang="de-DE" sz="2000" dirty="0"/>
              <a:t> Kraft)</a:t>
            </a:r>
          </a:p>
          <a:p>
            <a:pPr marL="342900" indent="-342900" eaLnBrk="1" hangingPunct="1">
              <a:lnSpc>
                <a:spcPct val="150000"/>
              </a:lnSpc>
              <a:spcBef>
                <a:spcPct val="0"/>
              </a:spcBef>
              <a:buFont typeface="Arial" panose="020B0604020202020204" pitchFamily="34" charset="0"/>
              <a:buChar char="•"/>
            </a:pPr>
            <a:r>
              <a:rPr lang="de-DE" altLang="de-DE" sz="2000" dirty="0">
                <a:latin typeface="Arial" charset="0"/>
              </a:rPr>
              <a:t>Frau Schramm, Leiterin der Betreuung</a:t>
            </a:r>
          </a:p>
          <a:p>
            <a:pPr marL="342900" indent="-342900" eaLnBrk="1" hangingPunct="1">
              <a:lnSpc>
                <a:spcPct val="150000"/>
              </a:lnSpc>
              <a:spcBef>
                <a:spcPct val="0"/>
              </a:spcBef>
              <a:buFont typeface="Arial" panose="020B0604020202020204" pitchFamily="34" charset="0"/>
              <a:buChar char="•"/>
            </a:pPr>
            <a:r>
              <a:rPr lang="de-DE" altLang="de-DE" sz="2000" dirty="0">
                <a:latin typeface="Arial" charset="0"/>
              </a:rPr>
              <a:t>Herr Westphal, Hausmeister</a:t>
            </a:r>
          </a:p>
          <a:p>
            <a:pPr marL="342900" indent="-342900" eaLnBrk="1" hangingPunct="1">
              <a:lnSpc>
                <a:spcPct val="150000"/>
              </a:lnSpc>
              <a:spcBef>
                <a:spcPct val="0"/>
              </a:spcBef>
              <a:buFont typeface="Arial" panose="020B0604020202020204" pitchFamily="34" charset="0"/>
              <a:buChar char="•"/>
            </a:pPr>
            <a:r>
              <a:rPr lang="de-DE" altLang="de-DE" sz="2000" dirty="0"/>
              <a:t>Frau Straubel, Schulsozialarbeiterin</a:t>
            </a:r>
            <a:endParaRPr lang="de-DE" altLang="de-DE" sz="2000" dirty="0">
              <a:latin typeface="Arial" charset="0"/>
            </a:endParaRPr>
          </a:p>
          <a:p>
            <a:pPr marL="342900" indent="-342900" eaLnBrk="1" hangingPunct="1">
              <a:lnSpc>
                <a:spcPct val="150000"/>
              </a:lnSpc>
              <a:spcBef>
                <a:spcPct val="0"/>
              </a:spcBef>
              <a:buFont typeface="Arial" panose="020B0604020202020204" pitchFamily="34" charset="0"/>
              <a:buChar char="•"/>
            </a:pPr>
            <a:r>
              <a:rPr lang="de-DE" altLang="de-DE" sz="2000" dirty="0">
                <a:latin typeface="Arial" charset="0"/>
              </a:rPr>
              <a:t>Frau Kolbe + Frau Ort, Sekretärin</a:t>
            </a:r>
          </a:p>
        </p:txBody>
      </p:sp>
      <p:pic>
        <p:nvPicPr>
          <p:cNvPr id="3" name="Grafik 2">
            <a:extLst>
              <a:ext uri="{FF2B5EF4-FFF2-40B4-BE49-F238E27FC236}">
                <a16:creationId xmlns:a16="http://schemas.microsoft.com/office/drawing/2014/main" id="{42C31A2A-E7C6-4448-BF45-98F3D4F02E19}"/>
              </a:ext>
            </a:extLst>
          </p:cNvPr>
          <p:cNvPicPr>
            <a:picLocks noChangeAspect="1"/>
          </p:cNvPicPr>
          <p:nvPr/>
        </p:nvPicPr>
        <p:blipFill rotWithShape="1">
          <a:blip r:embed="rId4"/>
          <a:srcRect l="15343" t="6156" r="15083" b="5743"/>
          <a:stretch/>
        </p:blipFill>
        <p:spPr>
          <a:xfrm>
            <a:off x="7153880" y="2171054"/>
            <a:ext cx="3492349" cy="3387129"/>
          </a:xfrm>
          <a:prstGeom prst="rect">
            <a:avLst/>
          </a:prstGeom>
        </p:spPr>
      </p:pic>
      <p:sp>
        <p:nvSpPr>
          <p:cNvPr id="2" name="AutoShape 2">
            <a:extLst>
              <a:ext uri="{FF2B5EF4-FFF2-40B4-BE49-F238E27FC236}">
                <a16:creationId xmlns:a16="http://schemas.microsoft.com/office/drawing/2014/main" id="{5954ABD4-FECF-4CDC-8B22-4B44ABE4AE4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6" name="Grafik 5">
            <a:extLst>
              <a:ext uri="{FF2B5EF4-FFF2-40B4-BE49-F238E27FC236}">
                <a16:creationId xmlns:a16="http://schemas.microsoft.com/office/drawing/2014/main" id="{ED951C59-8B17-4E2C-A0A6-63CAED48FFC3}"/>
              </a:ext>
            </a:extLst>
          </p:cNvPr>
          <p:cNvPicPr>
            <a:picLocks noChangeAspect="1"/>
          </p:cNvPicPr>
          <p:nvPr/>
        </p:nvPicPr>
        <p:blipFill>
          <a:blip r:embed="rId5"/>
          <a:stretch>
            <a:fillRect/>
          </a:stretch>
        </p:blipFill>
        <p:spPr>
          <a:xfrm>
            <a:off x="5102158" y="1268183"/>
            <a:ext cx="1440587" cy="1978488"/>
          </a:xfrm>
          <a:prstGeom prst="rect">
            <a:avLst/>
          </a:prstGeom>
        </p:spPr>
      </p:pic>
    </p:spTree>
    <p:extLst>
      <p:ext uri="{BB962C8B-B14F-4D97-AF65-F5344CB8AC3E}">
        <p14:creationId xmlns:p14="http://schemas.microsoft.com/office/powerpoint/2010/main" val="3834315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Schulfähigkeit- Was ist das?</a:t>
            </a:r>
          </a:p>
        </p:txBody>
      </p:sp>
      <p:sp>
        <p:nvSpPr>
          <p:cNvPr id="3" name="Inhaltsplatzhalter 2"/>
          <p:cNvSpPr>
            <a:spLocks noGrp="1"/>
          </p:cNvSpPr>
          <p:nvPr>
            <p:ph idx="1"/>
          </p:nvPr>
        </p:nvSpPr>
        <p:spPr>
          <a:xfrm>
            <a:off x="838200" y="1423358"/>
            <a:ext cx="10515600" cy="5158597"/>
          </a:xfrm>
        </p:spPr>
        <p:txBody>
          <a:bodyPr>
            <a:normAutofit fontScale="92500" lnSpcReduction="20000"/>
          </a:bodyPr>
          <a:lstStyle/>
          <a:p>
            <a:pPr>
              <a:lnSpc>
                <a:spcPct val="150000"/>
              </a:lnSpc>
            </a:pPr>
            <a:r>
              <a:rPr lang="de-DE" sz="1400" dirty="0"/>
              <a:t>Zu den Anforderungen, die mit „Schulfähigkeit“ im Allgemeinen verknüpft werden, gehören kognitive Leistungen, soziale Kompetenzen sowie die Kompetenzen der Arbeitshaltung und Motivation, aber auch die körperliche Verfassung ist wichtig.</a:t>
            </a:r>
          </a:p>
          <a:p>
            <a:pPr>
              <a:lnSpc>
                <a:spcPct val="150000"/>
              </a:lnSpc>
            </a:pPr>
            <a:r>
              <a:rPr lang="de-DE" sz="1400" b="1" dirty="0"/>
              <a:t>Körperlich-gesundheitliche Voraussetzungen</a:t>
            </a:r>
            <a:br>
              <a:rPr lang="de-DE" sz="1400" dirty="0"/>
            </a:br>
            <a:r>
              <a:rPr lang="de-DE" sz="1400" dirty="0"/>
              <a:t>Es bestehen Beziehungen zwischen der körperlichen Entwicklung, dem Gesundheitszustand und dem Schulerfolg. Besondere Aufmerksamkeit ist dem Seh- und Hörvermögen zu schenken, da diese eng mit den Lese- und Schreibleistungen zusammenhängen. Manuelle Geschicklichkeit unterstützt die Feinmotorik des Schreibenlernens.</a:t>
            </a:r>
          </a:p>
          <a:p>
            <a:pPr>
              <a:lnSpc>
                <a:spcPct val="150000"/>
              </a:lnSpc>
            </a:pPr>
            <a:r>
              <a:rPr lang="de-DE" sz="1400" b="1" dirty="0"/>
              <a:t>Kognitive Voraussetzungen</a:t>
            </a:r>
            <a:br>
              <a:rPr lang="de-DE" sz="1400" dirty="0"/>
            </a:br>
            <a:r>
              <a:rPr lang="de-DE" sz="1400" dirty="0"/>
              <a:t>Dazu gehören: Differenzierte visuelle und auditive Wahrnehmung, bestimmte Merkfähigkeit, die Fähigkeit zum konkret-logischen Denken und zur Begriffsbildung, insbesondere von Zahl- und Mengenbegriffen. Denken und Sprechen sind eng miteinander verknüpft. Sowohl das passive Sprachverständnis als auch die sprachliche Ausdrucksfähigkeit sind wichtige Voraussetzungen dafür, dass das Kind dem Unterricht folgen und sich selber einbringen kann.</a:t>
            </a:r>
          </a:p>
          <a:p>
            <a:pPr>
              <a:lnSpc>
                <a:spcPct val="150000"/>
              </a:lnSpc>
            </a:pPr>
            <a:r>
              <a:rPr lang="de-DE" sz="1400" b="1" dirty="0"/>
              <a:t>Motivationale und soziale Voraussetzungen</a:t>
            </a:r>
            <a:br>
              <a:rPr lang="de-DE" sz="1400" dirty="0"/>
            </a:br>
            <a:r>
              <a:rPr lang="de-DE" sz="1400" dirty="0"/>
              <a:t>Dazu gehören Motivation und Anstrengungsbereitschaft, die Fähigkeit zur Selbststeuerung der Aufmerksamkeit und zur Hemmung störender Impulse bzw. Bedürfnisse, so dass die Aufmerksamkeit ausreichend lange aufrecht erhalten werden kann. Sein Selbstbewusstsein sollte dem Kind gestatten, angstfrei mit altersgemäßen sozialen Situationen umzugehen, sich sowohl als Gruppenmitglied als auch als Individuum einzufügen und zu behaupten. Seine Selbstständigkeit sollte soweit entwickelt sein, dass es von einer andauernden direkten Zuwendung durch Erwachsene unabhängig ist.</a:t>
            </a:r>
          </a:p>
          <a:p>
            <a:pPr>
              <a:lnSpc>
                <a:spcPct val="150000"/>
              </a:lnSpc>
            </a:pPr>
            <a:r>
              <a:rPr lang="de-DE" sz="1400" dirty="0"/>
              <a:t>Lernen mit gutem Gefühl ist am Anfang der Bildungslaufbahn besonders wichtig</a:t>
            </a:r>
          </a:p>
          <a:p>
            <a:pPr marL="0" indent="0">
              <a:buNone/>
            </a:pPr>
            <a:endParaRPr lang="de-DE" dirty="0"/>
          </a:p>
        </p:txBody>
      </p:sp>
      <p:sp>
        <p:nvSpPr>
          <p:cNvPr id="4" name="Datumsplatzhalter 3"/>
          <p:cNvSpPr>
            <a:spLocks noGrp="1"/>
          </p:cNvSpPr>
          <p:nvPr>
            <p:ph type="dt" sz="half" idx="10"/>
          </p:nvPr>
        </p:nvSpPr>
        <p:spPr/>
        <p:txBody>
          <a:bodyPr/>
          <a:lstStyle/>
          <a:p>
            <a:fld id="{875F9223-9EDB-EE4B-A19A-D29B2424E8F5}" type="datetime1">
              <a:rPr lang="de-DE" smtClean="0"/>
              <a:t>15.11.24</a:t>
            </a:fld>
            <a:endParaRPr lang="de-DE"/>
          </a:p>
        </p:txBody>
      </p:sp>
      <p:sp>
        <p:nvSpPr>
          <p:cNvPr id="5" name="Foliennummernplatzhalter 4"/>
          <p:cNvSpPr>
            <a:spLocks noGrp="1"/>
          </p:cNvSpPr>
          <p:nvPr>
            <p:ph type="sldNum" sz="quarter" idx="12"/>
          </p:nvPr>
        </p:nvSpPr>
        <p:spPr/>
        <p:txBody>
          <a:bodyPr/>
          <a:lstStyle/>
          <a:p>
            <a:fld id="{5D138A77-6706-AB4B-9430-88ACA15621A5}" type="slidenum">
              <a:rPr lang="de-DE" smtClean="0"/>
              <a:t>3</a:t>
            </a:fld>
            <a:endParaRPr lang="de-DE"/>
          </a:p>
        </p:txBody>
      </p:sp>
      <p:pic>
        <p:nvPicPr>
          <p:cNvPr id="6" name="Bild 7">
            <a:extLst>
              <a:ext uri="{FF2B5EF4-FFF2-40B4-BE49-F238E27FC236}">
                <a16:creationId xmlns:a16="http://schemas.microsoft.com/office/drawing/2014/main" id="{2720F0AE-660C-4C36-9DD7-AC1F4C5CAF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9073" y="365125"/>
            <a:ext cx="10058400" cy="39260"/>
          </a:xfrm>
          <a:prstGeom prst="rect">
            <a:avLst/>
          </a:prstGeom>
        </p:spPr>
      </p:pic>
    </p:spTree>
    <p:extLst>
      <p:ext uri="{BB962C8B-B14F-4D97-AF65-F5344CB8AC3E}">
        <p14:creationId xmlns:p14="http://schemas.microsoft.com/office/powerpoint/2010/main" val="2096893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74F49C-6B52-4CA6-B5F8-B72C135B5C40}"/>
              </a:ext>
            </a:extLst>
          </p:cNvPr>
          <p:cNvSpPr>
            <a:spLocks noGrp="1"/>
          </p:cNvSpPr>
          <p:nvPr>
            <p:ph type="title"/>
          </p:nvPr>
        </p:nvSpPr>
        <p:spPr>
          <a:xfrm>
            <a:off x="679580" y="803663"/>
            <a:ext cx="10515600" cy="1325563"/>
          </a:xfrm>
        </p:spPr>
        <p:txBody>
          <a:bodyPr>
            <a:normAutofit fontScale="90000"/>
          </a:bodyPr>
          <a:lstStyle/>
          <a:p>
            <a:r>
              <a:rPr lang="de-DE" sz="4000" b="1" dirty="0">
                <a:ea typeface="Times New Roman" panose="02020603050405020304" pitchFamily="18" charset="0"/>
              </a:rPr>
              <a:t>Liste mit Tipps zur Vorbereitung auf die Schule: </a:t>
            </a:r>
            <a:br>
              <a:rPr lang="de-DE" sz="4000" b="1" dirty="0">
                <a:ea typeface="Times New Roman" panose="02020603050405020304" pitchFamily="18" charset="0"/>
              </a:rPr>
            </a:br>
            <a:r>
              <a:rPr lang="de-DE" sz="4000" u="sng" dirty="0">
                <a:effectLst/>
                <a:ea typeface="Times New Roman" panose="02020603050405020304" pitchFamily="18" charset="0"/>
              </a:rPr>
              <a:t>Kann Ihr Kind?</a:t>
            </a:r>
            <a:br>
              <a:rPr lang="de-DE" sz="4400" dirty="0">
                <a:effectLst/>
                <a:ea typeface="Times New Roman" panose="02020603050405020304" pitchFamily="18" charset="0"/>
              </a:rPr>
            </a:br>
            <a:br>
              <a:rPr lang="de-DE" dirty="0">
                <a:ea typeface="Times New Roman" panose="02020603050405020304" pitchFamily="18" charset="0"/>
              </a:rPr>
            </a:br>
            <a:endParaRPr lang="de-DE" dirty="0"/>
          </a:p>
        </p:txBody>
      </p:sp>
      <p:sp>
        <p:nvSpPr>
          <p:cNvPr id="3" name="Inhaltsplatzhalter 2">
            <a:extLst>
              <a:ext uri="{FF2B5EF4-FFF2-40B4-BE49-F238E27FC236}">
                <a16:creationId xmlns:a16="http://schemas.microsoft.com/office/drawing/2014/main" id="{D381FD9E-C781-4C81-ADF3-99BA0D05AAD8}"/>
              </a:ext>
            </a:extLst>
          </p:cNvPr>
          <p:cNvSpPr>
            <a:spLocks noGrp="1"/>
          </p:cNvSpPr>
          <p:nvPr>
            <p:ph idx="1"/>
          </p:nvPr>
        </p:nvSpPr>
        <p:spPr>
          <a:xfrm>
            <a:off x="306355" y="1253331"/>
            <a:ext cx="4909457" cy="5468144"/>
          </a:xfrm>
        </p:spPr>
        <p:txBody>
          <a:bodyPr>
            <a:normAutofit fontScale="92500" lnSpcReduction="20000"/>
          </a:bodyPr>
          <a:lstStyle/>
          <a:p>
            <a:pPr marL="0" indent="0">
              <a:buNone/>
            </a:pPr>
            <a:r>
              <a:rPr lang="de-DE" sz="1800" dirty="0">
                <a:effectLst/>
                <a:latin typeface="Comic Sans MS" panose="030F0702030302020204" pitchFamily="66" charset="0"/>
                <a:ea typeface="Times New Roman" panose="02020603050405020304" pitchFamily="18" charset="0"/>
              </a:rPr>
              <a:t> </a:t>
            </a:r>
            <a:endParaRPr lang="de-DE" sz="1800" dirty="0">
              <a:effectLst/>
              <a:latin typeface="Times New Roman" panose="02020603050405020304" pitchFamily="18" charset="0"/>
              <a:ea typeface="Times New Roman" panose="02020603050405020304" pitchFamily="18" charset="0"/>
            </a:endParaRPr>
          </a:p>
          <a:p>
            <a:pPr marL="342900" lvl="0" indent="-342900">
              <a:lnSpc>
                <a:spcPct val="150000"/>
              </a:lnSpc>
              <a:buFont typeface="Symbol" panose="05050102010706020507" pitchFamily="18" charset="2"/>
              <a:buChar char=""/>
              <a:tabLst>
                <a:tab pos="457200" algn="l"/>
              </a:tabLst>
            </a:pPr>
            <a:r>
              <a:rPr lang="de-DE" sz="1800" dirty="0">
                <a:effectLst/>
                <a:latin typeface="+mj-lt"/>
                <a:ea typeface="Times New Roman" panose="02020603050405020304" pitchFamily="18" charset="0"/>
              </a:rPr>
              <a:t>seinen Vor- und Nachnamen nennen?</a:t>
            </a:r>
          </a:p>
          <a:p>
            <a:pPr marL="342900" lvl="0" indent="-342900">
              <a:lnSpc>
                <a:spcPct val="150000"/>
              </a:lnSpc>
              <a:buFont typeface="Symbol" panose="05050102010706020507" pitchFamily="18" charset="2"/>
              <a:buChar char=""/>
              <a:tabLst>
                <a:tab pos="457200" algn="l"/>
              </a:tabLst>
            </a:pPr>
            <a:r>
              <a:rPr lang="de-DE" sz="1800" dirty="0">
                <a:effectLst/>
                <a:latin typeface="+mj-lt"/>
                <a:ea typeface="Times New Roman" panose="02020603050405020304" pitchFamily="18" charset="0"/>
              </a:rPr>
              <a:t>seine Straße, Hausnummer und evtl. Telefonnummer nennen?</a:t>
            </a:r>
          </a:p>
          <a:p>
            <a:pPr marL="342900" lvl="0" indent="-342900">
              <a:lnSpc>
                <a:spcPct val="150000"/>
              </a:lnSpc>
              <a:buFont typeface="Symbol" panose="05050102010706020507" pitchFamily="18" charset="2"/>
              <a:buChar char=""/>
              <a:tabLst>
                <a:tab pos="457200" algn="l"/>
              </a:tabLst>
            </a:pPr>
            <a:r>
              <a:rPr lang="de-DE" sz="1800" dirty="0">
                <a:effectLst/>
                <a:latin typeface="+mj-lt"/>
                <a:ea typeface="Times New Roman" panose="02020603050405020304" pitchFamily="18" charset="0"/>
              </a:rPr>
              <a:t>die Treppe mit beiden Beinen abwechselnd steigen?</a:t>
            </a:r>
          </a:p>
          <a:p>
            <a:pPr marL="342900" lvl="0" indent="-342900">
              <a:lnSpc>
                <a:spcPct val="150000"/>
              </a:lnSpc>
              <a:buFont typeface="Symbol" panose="05050102010706020507" pitchFamily="18" charset="2"/>
              <a:buChar char=""/>
              <a:tabLst>
                <a:tab pos="457200" algn="l"/>
              </a:tabLst>
            </a:pPr>
            <a:r>
              <a:rPr lang="de-DE" sz="1800" dirty="0">
                <a:effectLst/>
                <a:latin typeface="+mj-lt"/>
                <a:ea typeface="Times New Roman" panose="02020603050405020304" pitchFamily="18" charset="0"/>
              </a:rPr>
              <a:t>auf einem Bein springen, rückwärts laufen und balancieren?</a:t>
            </a:r>
          </a:p>
          <a:p>
            <a:pPr marL="342900" lvl="0" indent="-342900">
              <a:lnSpc>
                <a:spcPct val="150000"/>
              </a:lnSpc>
              <a:buFont typeface="Symbol" panose="05050102010706020507" pitchFamily="18" charset="2"/>
              <a:buChar char=""/>
              <a:tabLst>
                <a:tab pos="457200" algn="l"/>
              </a:tabLst>
            </a:pPr>
            <a:r>
              <a:rPr lang="de-DE" sz="1800" dirty="0">
                <a:effectLst/>
                <a:latin typeface="+mj-lt"/>
                <a:ea typeface="Times New Roman" panose="02020603050405020304" pitchFamily="18" charset="0"/>
              </a:rPr>
              <a:t>einen Ball fangen und werfen?</a:t>
            </a:r>
          </a:p>
          <a:p>
            <a:pPr marL="342900" lvl="0" indent="-342900">
              <a:lnSpc>
                <a:spcPct val="150000"/>
              </a:lnSpc>
              <a:buFont typeface="Symbol" panose="05050102010706020507" pitchFamily="18" charset="2"/>
              <a:buChar char=""/>
              <a:tabLst>
                <a:tab pos="457200" algn="l"/>
              </a:tabLst>
            </a:pPr>
            <a:r>
              <a:rPr lang="de-DE" sz="1800" dirty="0">
                <a:effectLst/>
                <a:latin typeface="+mj-lt"/>
                <a:ea typeface="Times New Roman" panose="02020603050405020304" pitchFamily="18" charset="0"/>
              </a:rPr>
              <a:t>den Stift richtig halten, mit Schere und Klebstoff umgehen?</a:t>
            </a:r>
          </a:p>
          <a:p>
            <a:pPr marL="342900" lvl="0" indent="-342900">
              <a:lnSpc>
                <a:spcPct val="150000"/>
              </a:lnSpc>
              <a:buFont typeface="Symbol" panose="05050102010706020507" pitchFamily="18" charset="2"/>
              <a:buChar char=""/>
              <a:tabLst>
                <a:tab pos="457200" algn="l"/>
              </a:tabLst>
            </a:pPr>
            <a:r>
              <a:rPr lang="de-DE" sz="1800" dirty="0">
                <a:effectLst/>
                <a:latin typeface="+mj-lt"/>
                <a:ea typeface="Times New Roman" panose="02020603050405020304" pitchFamily="18" charset="0"/>
              </a:rPr>
              <a:t>exakt ausmalen und schneiden?</a:t>
            </a:r>
          </a:p>
          <a:p>
            <a:pPr marL="342900" lvl="0" indent="-342900">
              <a:lnSpc>
                <a:spcPct val="150000"/>
              </a:lnSpc>
              <a:buFont typeface="Symbol" panose="05050102010706020507" pitchFamily="18" charset="2"/>
              <a:buChar char=""/>
              <a:tabLst>
                <a:tab pos="457200" algn="l"/>
              </a:tabLst>
            </a:pPr>
            <a:r>
              <a:rPr lang="de-DE" sz="1800" dirty="0">
                <a:effectLst/>
                <a:latin typeface="+mj-lt"/>
                <a:ea typeface="Times New Roman" panose="02020603050405020304" pitchFamily="18" charset="0"/>
              </a:rPr>
              <a:t>in einem Buch vorsichtig die Seiten umblättern?</a:t>
            </a:r>
          </a:p>
          <a:p>
            <a:pPr marL="0" indent="0">
              <a:buNone/>
            </a:pPr>
            <a:endParaRPr lang="de-DE" sz="1800" dirty="0">
              <a:effectLst/>
              <a:latin typeface="+mj-lt"/>
              <a:ea typeface="Times New Roman" panose="02020603050405020304" pitchFamily="18" charset="0"/>
            </a:endParaRPr>
          </a:p>
          <a:p>
            <a:endParaRPr lang="de-DE" dirty="0"/>
          </a:p>
        </p:txBody>
      </p:sp>
      <p:sp>
        <p:nvSpPr>
          <p:cNvPr id="5" name="Foliennummernplatzhalter 4">
            <a:extLst>
              <a:ext uri="{FF2B5EF4-FFF2-40B4-BE49-F238E27FC236}">
                <a16:creationId xmlns:a16="http://schemas.microsoft.com/office/drawing/2014/main" id="{A30BD0E8-C25A-4D67-8EDE-A57DCF115EC3}"/>
              </a:ext>
            </a:extLst>
          </p:cNvPr>
          <p:cNvSpPr>
            <a:spLocks noGrp="1"/>
          </p:cNvSpPr>
          <p:nvPr>
            <p:ph type="sldNum" sz="quarter" idx="12"/>
          </p:nvPr>
        </p:nvSpPr>
        <p:spPr/>
        <p:txBody>
          <a:bodyPr/>
          <a:lstStyle/>
          <a:p>
            <a:fld id="{5D138A77-6706-AB4B-9430-88ACA15621A5}" type="slidenum">
              <a:rPr lang="de-DE" smtClean="0"/>
              <a:t>4</a:t>
            </a:fld>
            <a:endParaRPr lang="de-DE"/>
          </a:p>
        </p:txBody>
      </p:sp>
      <p:sp>
        <p:nvSpPr>
          <p:cNvPr id="8" name="Textfeld 7">
            <a:extLst>
              <a:ext uri="{FF2B5EF4-FFF2-40B4-BE49-F238E27FC236}">
                <a16:creationId xmlns:a16="http://schemas.microsoft.com/office/drawing/2014/main" id="{80CD0573-E8ED-4AB7-8D57-BD6BBB0E7D67}"/>
              </a:ext>
            </a:extLst>
          </p:cNvPr>
          <p:cNvSpPr txBox="1"/>
          <p:nvPr/>
        </p:nvSpPr>
        <p:spPr>
          <a:xfrm>
            <a:off x="6376696" y="1875857"/>
            <a:ext cx="5594479" cy="3788858"/>
          </a:xfrm>
          <a:prstGeom prst="rect">
            <a:avLst/>
          </a:prstGeom>
          <a:noFill/>
        </p:spPr>
        <p:txBody>
          <a:bodyPr wrap="square" rtlCol="0">
            <a:spAutoFit/>
          </a:bodyPr>
          <a:lstStyle/>
          <a:p>
            <a:pPr marL="342900" lvl="0" indent="-342900">
              <a:lnSpc>
                <a:spcPct val="150000"/>
              </a:lnSpc>
              <a:buFont typeface="Symbol" panose="05050102010706020507" pitchFamily="18" charset="2"/>
              <a:buChar char=""/>
              <a:tabLst>
                <a:tab pos="457200" algn="l"/>
              </a:tabLst>
            </a:pPr>
            <a:r>
              <a:rPr lang="de-DE" sz="1800" dirty="0">
                <a:effectLst/>
                <a:latin typeface="+mj-lt"/>
                <a:ea typeface="Times New Roman" panose="02020603050405020304" pitchFamily="18" charset="0"/>
              </a:rPr>
              <a:t>sich selbstständig an und ausziehen?</a:t>
            </a:r>
          </a:p>
          <a:p>
            <a:pPr marL="342900" lvl="0" indent="-342900">
              <a:lnSpc>
                <a:spcPct val="150000"/>
              </a:lnSpc>
              <a:buFont typeface="Symbol" panose="05050102010706020507" pitchFamily="18" charset="2"/>
              <a:buChar char=""/>
              <a:tabLst>
                <a:tab pos="457200" algn="l"/>
              </a:tabLst>
            </a:pPr>
            <a:r>
              <a:rPr lang="de-DE" sz="1800" dirty="0">
                <a:effectLst/>
                <a:latin typeface="+mj-lt"/>
                <a:ea typeface="Times New Roman" panose="02020603050405020304" pitchFamily="18" charset="0"/>
              </a:rPr>
              <a:t>seine Schuhe binden? (Klettverschlüsse sind keine Lösung.)</a:t>
            </a:r>
          </a:p>
          <a:p>
            <a:pPr marL="342900" lvl="0" indent="-342900">
              <a:lnSpc>
                <a:spcPct val="150000"/>
              </a:lnSpc>
              <a:buFont typeface="Symbol" panose="05050102010706020507" pitchFamily="18" charset="2"/>
              <a:buChar char=""/>
              <a:tabLst>
                <a:tab pos="457200" algn="l"/>
              </a:tabLst>
            </a:pPr>
            <a:r>
              <a:rPr lang="de-DE" sz="1800" dirty="0">
                <a:effectLst/>
                <a:latin typeface="+mj-lt"/>
                <a:ea typeface="Times New Roman" panose="02020603050405020304" pitchFamily="18" charset="0"/>
              </a:rPr>
              <a:t>in vollständigen Sätzen erzählen?</a:t>
            </a:r>
          </a:p>
          <a:p>
            <a:pPr marL="342900" lvl="0" indent="-342900">
              <a:lnSpc>
                <a:spcPct val="150000"/>
              </a:lnSpc>
              <a:buFont typeface="Symbol" panose="05050102010706020507" pitchFamily="18" charset="2"/>
              <a:buChar char=""/>
              <a:tabLst>
                <a:tab pos="457200" algn="l"/>
              </a:tabLst>
            </a:pPr>
            <a:r>
              <a:rPr lang="de-DE" sz="1800" dirty="0">
                <a:effectLst/>
                <a:latin typeface="+mj-lt"/>
                <a:ea typeface="Times New Roman" panose="02020603050405020304" pitchFamily="18" charset="0"/>
              </a:rPr>
              <a:t>andere aussprechen lassen und abwarten?</a:t>
            </a:r>
          </a:p>
          <a:p>
            <a:pPr marL="342900" lvl="0" indent="-342900">
              <a:lnSpc>
                <a:spcPct val="150000"/>
              </a:lnSpc>
              <a:buFont typeface="Symbol" panose="05050102010706020507" pitchFamily="18" charset="2"/>
              <a:buChar char=""/>
              <a:tabLst>
                <a:tab pos="457200" algn="l"/>
              </a:tabLst>
            </a:pPr>
            <a:r>
              <a:rPr lang="de-DE" sz="1800" dirty="0">
                <a:effectLst/>
                <a:latin typeface="+mj-lt"/>
                <a:ea typeface="Times New Roman" panose="02020603050405020304" pitchFamily="18" charset="0"/>
              </a:rPr>
              <a:t>zuhören, wenn Sie eine Geschichte erzählen und hinterher den Inhalt wiedergeben?</a:t>
            </a:r>
          </a:p>
          <a:p>
            <a:pPr marL="342900" lvl="0" indent="-342900">
              <a:lnSpc>
                <a:spcPct val="150000"/>
              </a:lnSpc>
              <a:buFont typeface="Symbol" panose="05050102010706020507" pitchFamily="18" charset="2"/>
              <a:buChar char=""/>
              <a:tabLst>
                <a:tab pos="457200" algn="l"/>
              </a:tabLst>
            </a:pPr>
            <a:r>
              <a:rPr lang="de-DE" sz="1800" dirty="0">
                <a:effectLst/>
                <a:latin typeface="+mj-lt"/>
                <a:ea typeface="Times New Roman" panose="02020603050405020304" pitchFamily="18" charset="0"/>
              </a:rPr>
              <a:t>bis zehn vorwärts und rückwärts zählen?</a:t>
            </a:r>
          </a:p>
          <a:p>
            <a:pPr marL="342900" lvl="0" indent="-342900">
              <a:lnSpc>
                <a:spcPct val="150000"/>
              </a:lnSpc>
              <a:buFont typeface="Symbol" panose="05050102010706020507" pitchFamily="18" charset="2"/>
              <a:buChar char=""/>
              <a:tabLst>
                <a:tab pos="457200" algn="l"/>
              </a:tabLst>
            </a:pPr>
            <a:r>
              <a:rPr lang="de-DE" sz="1800" dirty="0">
                <a:effectLst/>
                <a:latin typeface="+mj-lt"/>
                <a:ea typeface="Times New Roman" panose="02020603050405020304" pitchFamily="18" charset="0"/>
              </a:rPr>
              <a:t>die Augenzahl eines Würfel erkennen, ohne zu zählen?</a:t>
            </a:r>
          </a:p>
        </p:txBody>
      </p:sp>
      <p:pic>
        <p:nvPicPr>
          <p:cNvPr id="9" name="Bild 7">
            <a:extLst>
              <a:ext uri="{FF2B5EF4-FFF2-40B4-BE49-F238E27FC236}">
                <a16:creationId xmlns:a16="http://schemas.microsoft.com/office/drawing/2014/main" id="{418061CC-4690-48A6-BF29-428591A895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6355" y="1466444"/>
            <a:ext cx="10058400" cy="39260"/>
          </a:xfrm>
          <a:prstGeom prst="rect">
            <a:avLst/>
          </a:prstGeom>
        </p:spPr>
      </p:pic>
    </p:spTree>
    <p:extLst>
      <p:ext uri="{BB962C8B-B14F-4D97-AF65-F5344CB8AC3E}">
        <p14:creationId xmlns:p14="http://schemas.microsoft.com/office/powerpoint/2010/main" val="2525593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D06C7891-FC0A-4D5F-80AA-11EAF25011A7}"/>
              </a:ext>
            </a:extLst>
          </p:cNvPr>
          <p:cNvSpPr>
            <a:spLocks noGrp="1"/>
          </p:cNvSpPr>
          <p:nvPr>
            <p:ph type="dt" sz="half" idx="10"/>
          </p:nvPr>
        </p:nvSpPr>
        <p:spPr/>
        <p:txBody>
          <a:bodyPr/>
          <a:lstStyle/>
          <a:p>
            <a:fld id="{875F9223-9EDB-EE4B-A19A-D29B2424E8F5}" type="datetime1">
              <a:rPr lang="de-DE" smtClean="0"/>
              <a:t>15.11.24</a:t>
            </a:fld>
            <a:endParaRPr lang="de-DE"/>
          </a:p>
        </p:txBody>
      </p:sp>
      <p:sp>
        <p:nvSpPr>
          <p:cNvPr id="5" name="Foliennummernplatzhalter 4">
            <a:extLst>
              <a:ext uri="{FF2B5EF4-FFF2-40B4-BE49-F238E27FC236}">
                <a16:creationId xmlns:a16="http://schemas.microsoft.com/office/drawing/2014/main" id="{74916B5C-BEFD-4578-943C-76D5B29F3E2E}"/>
              </a:ext>
            </a:extLst>
          </p:cNvPr>
          <p:cNvSpPr>
            <a:spLocks noGrp="1"/>
          </p:cNvSpPr>
          <p:nvPr>
            <p:ph type="sldNum" sz="quarter" idx="12"/>
          </p:nvPr>
        </p:nvSpPr>
        <p:spPr/>
        <p:txBody>
          <a:bodyPr/>
          <a:lstStyle/>
          <a:p>
            <a:fld id="{5D138A77-6706-AB4B-9430-88ACA15621A5}" type="slidenum">
              <a:rPr lang="de-DE" smtClean="0"/>
              <a:t>5</a:t>
            </a:fld>
            <a:endParaRPr lang="de-DE"/>
          </a:p>
        </p:txBody>
      </p:sp>
      <p:sp>
        <p:nvSpPr>
          <p:cNvPr id="6" name="Inhaltsplatzhalter 5">
            <a:extLst>
              <a:ext uri="{FF2B5EF4-FFF2-40B4-BE49-F238E27FC236}">
                <a16:creationId xmlns:a16="http://schemas.microsoft.com/office/drawing/2014/main" id="{4B49DEE2-D851-4BE0-AE7D-D2B8C07F5F49}"/>
              </a:ext>
            </a:extLst>
          </p:cNvPr>
          <p:cNvSpPr txBox="1">
            <a:spLocks noGrp="1"/>
          </p:cNvSpPr>
          <p:nvPr>
            <p:ph idx="1"/>
          </p:nvPr>
        </p:nvSpPr>
        <p:spPr>
          <a:xfrm>
            <a:off x="838200" y="1825625"/>
            <a:ext cx="10515600" cy="2977225"/>
          </a:xfrm>
          <a:prstGeom prst="rect">
            <a:avLst/>
          </a:prstGeom>
          <a:noFill/>
        </p:spPr>
        <p:txBody>
          <a:bodyPr wrap="square" rtlCol="0">
            <a:spAutoFit/>
          </a:bodyPr>
          <a:lstStyle/>
          <a:p>
            <a:r>
              <a:rPr lang="de-DE" sz="1800" dirty="0">
                <a:effectLst/>
                <a:latin typeface="+mj-lt"/>
                <a:ea typeface="Times New Roman" panose="02020603050405020304" pitchFamily="18" charset="0"/>
              </a:rPr>
              <a:t>Trauen Sie Ihrem Kind etwas zu- und unterstützen Sie es auf dem Weg zur </a:t>
            </a:r>
            <a:r>
              <a:rPr lang="de-DE" sz="1800" dirty="0" err="1">
                <a:effectLst/>
                <a:latin typeface="+mj-lt"/>
                <a:ea typeface="Times New Roman" panose="02020603050405020304" pitchFamily="18" charset="0"/>
              </a:rPr>
              <a:t>SELBSTständigkeit</a:t>
            </a:r>
            <a:r>
              <a:rPr lang="de-DE" sz="1800" dirty="0">
                <a:effectLst/>
                <a:latin typeface="+mj-lt"/>
                <a:ea typeface="Times New Roman" panose="02020603050405020304" pitchFamily="18" charset="0"/>
              </a:rPr>
              <a:t>.</a:t>
            </a:r>
          </a:p>
          <a:p>
            <a:pPr marL="0" indent="0">
              <a:buNone/>
            </a:pPr>
            <a:r>
              <a:rPr lang="de-DE" sz="1800" dirty="0">
                <a:effectLst/>
                <a:latin typeface="+mj-lt"/>
                <a:ea typeface="Times New Roman" panose="02020603050405020304" pitchFamily="18" charset="0"/>
              </a:rPr>
              <a:t> </a:t>
            </a:r>
          </a:p>
          <a:p>
            <a:r>
              <a:rPr lang="de-DE" sz="1800" dirty="0">
                <a:effectLst/>
                <a:latin typeface="+mj-lt"/>
                <a:ea typeface="Times New Roman" panose="02020603050405020304" pitchFamily="18" charset="0"/>
              </a:rPr>
              <a:t>Ermöglichen Sie Ihrem Kind vielfältige Bewegungsmöglichkeiten und bewusste Umwelterfahrungen. Nur durch Handeln kann Ihr Kind seine Fähigkeiten erweitern.</a:t>
            </a:r>
          </a:p>
          <a:p>
            <a:endParaRPr lang="de-DE" sz="1800" dirty="0">
              <a:effectLst/>
              <a:latin typeface="+mj-lt"/>
              <a:ea typeface="Times New Roman" panose="02020603050405020304" pitchFamily="18" charset="0"/>
            </a:endParaRPr>
          </a:p>
          <a:p>
            <a:r>
              <a:rPr lang="de-DE" sz="1800" dirty="0">
                <a:effectLst/>
                <a:latin typeface="+mj-lt"/>
                <a:ea typeface="Times New Roman" panose="02020603050405020304" pitchFamily="18" charset="0"/>
              </a:rPr>
              <a:t>Bitte unterstützen Sie Ihr Kind durch aktives, eigenständiges Lernen, die Regeln des Miteinanders einzuhalten und sich gegenseitigen Respekt, Aufmerksamkeit, Achtung und Anerkennung zu schenken.</a:t>
            </a:r>
          </a:p>
          <a:p>
            <a:r>
              <a:rPr lang="de-DE" sz="1800" dirty="0">
                <a:latin typeface="+mj-lt"/>
                <a:ea typeface="Times New Roman" panose="02020603050405020304" pitchFamily="18" charset="0"/>
              </a:rPr>
              <a:t>Sprechen Sie mit der Kita (Entwicklungsgespräch, Empfehlung der Kita?) </a:t>
            </a:r>
            <a:r>
              <a:rPr lang="de-DE" sz="1800" dirty="0">
                <a:latin typeface="+mj-lt"/>
                <a:ea typeface="Times New Roman" panose="02020603050405020304" pitchFamily="18" charset="0"/>
                <a:sym typeface="Wingdings" panose="05000000000000000000" pitchFamily="2" charset="2"/>
              </a:rPr>
              <a:t> Fordern Sie es ein (Empfehlung der Kita)</a:t>
            </a:r>
            <a:endParaRPr lang="de-DE" sz="1800" dirty="0">
              <a:effectLst/>
              <a:latin typeface="+mj-lt"/>
              <a:ea typeface="Times New Roman" panose="02020603050405020304" pitchFamily="18" charset="0"/>
            </a:endParaRPr>
          </a:p>
        </p:txBody>
      </p:sp>
      <p:pic>
        <p:nvPicPr>
          <p:cNvPr id="8" name="Bild 7">
            <a:extLst>
              <a:ext uri="{FF2B5EF4-FFF2-40B4-BE49-F238E27FC236}">
                <a16:creationId xmlns:a16="http://schemas.microsoft.com/office/drawing/2014/main" id="{414F1949-C184-4A70-B414-11995B5FAE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5828705"/>
            <a:ext cx="10058400" cy="39260"/>
          </a:xfrm>
          <a:prstGeom prst="rect">
            <a:avLst/>
          </a:prstGeom>
        </p:spPr>
      </p:pic>
    </p:spTree>
    <p:extLst>
      <p:ext uri="{BB962C8B-B14F-4D97-AF65-F5344CB8AC3E}">
        <p14:creationId xmlns:p14="http://schemas.microsoft.com/office/powerpoint/2010/main" val="4052962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Kann-Kinder</a:t>
            </a:r>
          </a:p>
        </p:txBody>
      </p:sp>
      <p:sp>
        <p:nvSpPr>
          <p:cNvPr id="3" name="Inhaltsplatzhalter 2"/>
          <p:cNvSpPr>
            <a:spLocks noGrp="1"/>
          </p:cNvSpPr>
          <p:nvPr>
            <p:ph idx="1"/>
          </p:nvPr>
        </p:nvSpPr>
        <p:spPr/>
        <p:txBody>
          <a:bodyPr/>
          <a:lstStyle/>
          <a:p>
            <a:pPr>
              <a:lnSpc>
                <a:spcPct val="150000"/>
              </a:lnSpc>
            </a:pPr>
            <a:r>
              <a:rPr lang="de-DE" sz="1400" dirty="0"/>
              <a:t>Kinder, die nach dem 30. Juni das sechste Lebensjahr vollenden (sogenannte Kann-Kinder), können auf Antrag der Eltern vorzeitig eingeschult werden. Der schriftliche Antrag dafür muss bei der für den Wohnbezirk zuständigen Grundschule gestellt werden. Die </a:t>
            </a:r>
            <a:r>
              <a:rPr lang="de-DE" sz="1400" b="1" dirty="0"/>
              <a:t>Entscheidung hierüber trifft die Schulleitung mit Hilfe eines schulärztlichen Gutachtens und nach Absprache mit dem pädagogischen Fachpersonal der Kindertagesstätte und der Lehrer. (Schularzt schaut Kinder erst sehr spät an, weil sie die jüngsten sind)</a:t>
            </a:r>
          </a:p>
          <a:p>
            <a:pPr>
              <a:lnSpc>
                <a:spcPct val="150000"/>
              </a:lnSpc>
            </a:pPr>
            <a:r>
              <a:rPr lang="de-DE" sz="1400" dirty="0"/>
              <a:t>Ablehnung wird schriftlich versendet (Mai)</a:t>
            </a:r>
          </a:p>
          <a:p>
            <a:pPr>
              <a:lnSpc>
                <a:spcPct val="150000"/>
              </a:lnSpc>
            </a:pPr>
            <a:r>
              <a:rPr lang="de-DE" sz="1400" b="1" dirty="0"/>
              <a:t>Kitaplatz unbedingt bestehen lassen</a:t>
            </a:r>
          </a:p>
          <a:p>
            <a:pPr marL="0" indent="0">
              <a:buNone/>
            </a:pPr>
            <a:endParaRPr lang="de-DE" dirty="0"/>
          </a:p>
        </p:txBody>
      </p:sp>
      <p:sp>
        <p:nvSpPr>
          <p:cNvPr id="4" name="Datumsplatzhalter 3"/>
          <p:cNvSpPr>
            <a:spLocks noGrp="1"/>
          </p:cNvSpPr>
          <p:nvPr>
            <p:ph type="dt" sz="half" idx="10"/>
          </p:nvPr>
        </p:nvSpPr>
        <p:spPr/>
        <p:txBody>
          <a:bodyPr/>
          <a:lstStyle/>
          <a:p>
            <a:fld id="{875F9223-9EDB-EE4B-A19A-D29B2424E8F5}" type="datetime1">
              <a:rPr lang="de-DE" smtClean="0"/>
              <a:t>15.11.24</a:t>
            </a:fld>
            <a:endParaRPr lang="de-DE"/>
          </a:p>
        </p:txBody>
      </p:sp>
      <p:sp>
        <p:nvSpPr>
          <p:cNvPr id="5" name="Foliennummernplatzhalter 4"/>
          <p:cNvSpPr>
            <a:spLocks noGrp="1"/>
          </p:cNvSpPr>
          <p:nvPr>
            <p:ph type="sldNum" sz="quarter" idx="12"/>
          </p:nvPr>
        </p:nvSpPr>
        <p:spPr/>
        <p:txBody>
          <a:bodyPr/>
          <a:lstStyle/>
          <a:p>
            <a:fld id="{5D138A77-6706-AB4B-9430-88ACA15621A5}" type="slidenum">
              <a:rPr lang="de-DE" smtClean="0"/>
              <a:t>6</a:t>
            </a:fld>
            <a:endParaRPr lang="de-DE"/>
          </a:p>
        </p:txBody>
      </p:sp>
      <p:pic>
        <p:nvPicPr>
          <p:cNvPr id="6" name="Bild 7">
            <a:extLst>
              <a:ext uri="{FF2B5EF4-FFF2-40B4-BE49-F238E27FC236}">
                <a16:creationId xmlns:a16="http://schemas.microsoft.com/office/drawing/2014/main" id="{2CC46C6F-C93A-4401-9034-FF6012C125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591" y="5735399"/>
            <a:ext cx="10058400" cy="39260"/>
          </a:xfrm>
          <a:prstGeom prst="rect">
            <a:avLst/>
          </a:prstGeom>
        </p:spPr>
      </p:pic>
    </p:spTree>
    <p:extLst>
      <p:ext uri="{BB962C8B-B14F-4D97-AF65-F5344CB8AC3E}">
        <p14:creationId xmlns:p14="http://schemas.microsoft.com/office/powerpoint/2010/main" val="4225001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t>Die Vorklasse</a:t>
            </a:r>
          </a:p>
        </p:txBody>
      </p:sp>
      <p:sp>
        <p:nvSpPr>
          <p:cNvPr id="3" name="Inhaltsplatzhalter 2"/>
          <p:cNvSpPr>
            <a:spLocks noGrp="1"/>
          </p:cNvSpPr>
          <p:nvPr>
            <p:ph idx="1"/>
          </p:nvPr>
        </p:nvSpPr>
        <p:spPr/>
        <p:txBody>
          <a:bodyPr/>
          <a:lstStyle/>
          <a:p>
            <a:pPr>
              <a:lnSpc>
                <a:spcPct val="150000"/>
              </a:lnSpc>
            </a:pPr>
            <a:r>
              <a:rPr lang="de-DE" sz="1400" dirty="0">
                <a:solidFill>
                  <a:srgbClr val="000000"/>
                </a:solidFill>
                <a:effectLst/>
                <a:latin typeface="Calibri" panose="020F0502020204030204" pitchFamily="34" charset="0"/>
                <a:ea typeface="Calibri" panose="020F0502020204030204" pitchFamily="34" charset="0"/>
              </a:rPr>
              <a:t>Die Vorklasse der Dietrich-Bonhoeffer-Schule besteht aus 10-15 Kindern und ist eingegliedert in den normalen Schulalltag. Der Unterricht unterteilt sich in Arbeit- und Spielphasen, Unterrichtsinhalte werden spielerisch vermittelt. Schwerpunkt hierbei ist die Förderung der Sprache, der Wahrnehmung, der mathematischen Grundfähigkeiten, der Motorik, des Selbstbewusstseins und das Sozial- und Arbeitsverhalten.</a:t>
            </a:r>
            <a:endParaRPr lang="de-DE" sz="1400" dirty="0">
              <a:effectLst/>
              <a:latin typeface="Calibri" panose="020F0502020204030204" pitchFamily="34" charset="0"/>
              <a:ea typeface="Calibri" panose="020F0502020204030204" pitchFamily="34" charset="0"/>
            </a:endParaRPr>
          </a:p>
          <a:p>
            <a:pPr>
              <a:lnSpc>
                <a:spcPct val="150000"/>
              </a:lnSpc>
            </a:pPr>
            <a:r>
              <a:rPr lang="de-DE" sz="1400" dirty="0">
                <a:solidFill>
                  <a:srgbClr val="000000"/>
                </a:solidFill>
                <a:effectLst/>
                <a:latin typeface="Calibri" panose="020F0502020204030204" pitchFamily="34" charset="0"/>
                <a:ea typeface="Calibri" panose="020F0502020204030204" pitchFamily="34" charset="0"/>
              </a:rPr>
              <a:t>Aufgrund der kleinen Gruppe ist es möglich, jedes Kind individuell zu fördern und somit individuelle Ziele zu erreichen.</a:t>
            </a:r>
            <a:endParaRPr lang="de-DE" sz="1400" dirty="0">
              <a:effectLst/>
              <a:latin typeface="Calibri" panose="020F0502020204030204" pitchFamily="34" charset="0"/>
              <a:ea typeface="Calibri" panose="020F0502020204030204" pitchFamily="34" charset="0"/>
            </a:endParaRPr>
          </a:p>
          <a:p>
            <a:pPr>
              <a:lnSpc>
                <a:spcPct val="150000"/>
              </a:lnSpc>
            </a:pPr>
            <a:r>
              <a:rPr lang="de-DE" sz="1400" dirty="0">
                <a:solidFill>
                  <a:srgbClr val="000000"/>
                </a:solidFill>
                <a:effectLst/>
                <a:latin typeface="Calibri" panose="020F0502020204030204" pitchFamily="34" charset="0"/>
                <a:ea typeface="Calibri" panose="020F0502020204030204" pitchFamily="34" charset="0"/>
              </a:rPr>
              <a:t>Die Vorklasse wird von Kita, Schularzt und Schule schriftlich vorgeschlagen.</a:t>
            </a:r>
          </a:p>
          <a:p>
            <a:pPr>
              <a:lnSpc>
                <a:spcPct val="150000"/>
              </a:lnSpc>
            </a:pPr>
            <a:r>
              <a:rPr lang="de-DE" sz="1400" dirty="0">
                <a:solidFill>
                  <a:srgbClr val="000000"/>
                </a:solidFill>
                <a:effectLst/>
                <a:latin typeface="Calibri" panose="020F0502020204030204" pitchFamily="34" charset="0"/>
                <a:ea typeface="Calibri" panose="020F0502020204030204" pitchFamily="34" charset="0"/>
              </a:rPr>
              <a:t>Durch den Besuch der Vorklasse entsteht ihrem Kind kein Nachteil für die weitere Schullaufbahn. Vielmehr besteht die Möglichkeit langsam in der Schule anzukommen und Strukturen zu festigen um dann gestärkt in die 1. Klasse starten zu können.</a:t>
            </a:r>
            <a:endParaRPr lang="de-DE" sz="1400" dirty="0">
              <a:effectLst/>
              <a:latin typeface="Calibri" panose="020F0502020204030204" pitchFamily="34" charset="0"/>
              <a:ea typeface="Calibri" panose="020F0502020204030204" pitchFamily="34" charset="0"/>
            </a:endParaRPr>
          </a:p>
          <a:p>
            <a:pPr marL="0" indent="0">
              <a:buNone/>
            </a:pPr>
            <a:endParaRPr lang="de-DE" dirty="0"/>
          </a:p>
        </p:txBody>
      </p:sp>
      <p:sp>
        <p:nvSpPr>
          <p:cNvPr id="4" name="Datumsplatzhalter 3"/>
          <p:cNvSpPr>
            <a:spLocks noGrp="1"/>
          </p:cNvSpPr>
          <p:nvPr>
            <p:ph type="dt" sz="half" idx="10"/>
          </p:nvPr>
        </p:nvSpPr>
        <p:spPr/>
        <p:txBody>
          <a:bodyPr/>
          <a:lstStyle/>
          <a:p>
            <a:fld id="{875F9223-9EDB-EE4B-A19A-D29B2424E8F5}" type="datetime1">
              <a:rPr lang="de-DE" smtClean="0"/>
              <a:t>15.11.24</a:t>
            </a:fld>
            <a:endParaRPr lang="de-DE"/>
          </a:p>
        </p:txBody>
      </p:sp>
      <p:sp>
        <p:nvSpPr>
          <p:cNvPr id="5" name="Foliennummernplatzhalter 4"/>
          <p:cNvSpPr>
            <a:spLocks noGrp="1"/>
          </p:cNvSpPr>
          <p:nvPr>
            <p:ph type="sldNum" sz="quarter" idx="12"/>
          </p:nvPr>
        </p:nvSpPr>
        <p:spPr/>
        <p:txBody>
          <a:bodyPr/>
          <a:lstStyle/>
          <a:p>
            <a:fld id="{5D138A77-6706-AB4B-9430-88ACA15621A5}" type="slidenum">
              <a:rPr lang="de-DE" smtClean="0"/>
              <a:t>7</a:t>
            </a:fld>
            <a:endParaRPr lang="de-DE"/>
          </a:p>
        </p:txBody>
      </p:sp>
      <p:pic>
        <p:nvPicPr>
          <p:cNvPr id="6" name="Bild 7">
            <a:extLst>
              <a:ext uri="{FF2B5EF4-FFF2-40B4-BE49-F238E27FC236}">
                <a16:creationId xmlns:a16="http://schemas.microsoft.com/office/drawing/2014/main" id="{86755D72-D6E1-4E79-95AE-450799E0C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3881" y="5772721"/>
            <a:ext cx="10058400" cy="39260"/>
          </a:xfrm>
          <a:prstGeom prst="rect">
            <a:avLst/>
          </a:prstGeom>
        </p:spPr>
      </p:pic>
    </p:spTree>
    <p:extLst>
      <p:ext uri="{BB962C8B-B14F-4D97-AF65-F5344CB8AC3E}">
        <p14:creationId xmlns:p14="http://schemas.microsoft.com/office/powerpoint/2010/main" val="1868744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AF0BE2-5609-414A-AE97-88B6E629A151}"/>
              </a:ext>
            </a:extLst>
          </p:cNvPr>
          <p:cNvSpPr>
            <a:spLocks noGrp="1"/>
          </p:cNvSpPr>
          <p:nvPr>
            <p:ph type="title"/>
          </p:nvPr>
        </p:nvSpPr>
        <p:spPr>
          <a:xfrm>
            <a:off x="838200" y="156417"/>
            <a:ext cx="10515600" cy="1325563"/>
          </a:xfrm>
        </p:spPr>
        <p:txBody>
          <a:bodyPr/>
          <a:lstStyle/>
          <a:p>
            <a:r>
              <a:rPr lang="de-DE" dirty="0"/>
              <a:t>Klassenzusammensetzung</a:t>
            </a:r>
          </a:p>
        </p:txBody>
      </p:sp>
      <p:sp>
        <p:nvSpPr>
          <p:cNvPr id="3" name="Inhaltsplatzhalter 2">
            <a:extLst>
              <a:ext uri="{FF2B5EF4-FFF2-40B4-BE49-F238E27FC236}">
                <a16:creationId xmlns:a16="http://schemas.microsoft.com/office/drawing/2014/main" id="{4C4DA9EF-0F65-4904-8C65-E1D78B2E0C1D}"/>
              </a:ext>
            </a:extLst>
          </p:cNvPr>
          <p:cNvSpPr>
            <a:spLocks noGrp="1"/>
          </p:cNvSpPr>
          <p:nvPr>
            <p:ph idx="1"/>
          </p:nvPr>
        </p:nvSpPr>
        <p:spPr>
          <a:xfrm>
            <a:off x="391885" y="1212980"/>
            <a:ext cx="11234057" cy="5290457"/>
          </a:xfrm>
        </p:spPr>
        <p:txBody>
          <a:bodyPr>
            <a:normAutofit/>
          </a:bodyPr>
          <a:lstStyle/>
          <a:p>
            <a:pPr>
              <a:lnSpc>
                <a:spcPct val="150000"/>
              </a:lnSpc>
            </a:pPr>
            <a:r>
              <a:rPr lang="de-DE" sz="1600" dirty="0"/>
              <a:t>Die Schule berät sich ausführlich mit: Kita; Schularzt; Kolleginnen, die in die Kita zum mehrfachen Hospitieren gehen</a:t>
            </a:r>
          </a:p>
          <a:p>
            <a:pPr>
              <a:lnSpc>
                <a:spcPct val="150000"/>
              </a:lnSpc>
            </a:pPr>
            <a:r>
              <a:rPr lang="de-DE" sz="1600" dirty="0"/>
              <a:t>Dann werden die Klassen unter Berücksichtigung folgender Aspekte zusammengesetzt:</a:t>
            </a:r>
          </a:p>
          <a:p>
            <a:pPr lvl="1">
              <a:lnSpc>
                <a:spcPct val="150000"/>
              </a:lnSpc>
            </a:pPr>
            <a:r>
              <a:rPr lang="de-DE" sz="1600" dirty="0"/>
              <a:t>Junge/Mädchen, Wohnadressen, Kita, Religionszugehörigkeit, kognitive Leistung, Sozialverhalten, Arbeitsverhalten,  Informationen der Kitas; Gutachten des Schularztes, Informationen der Kolleginnen, die in die Kitas zum Hospitieren gehen, Wunschzettel</a:t>
            </a:r>
          </a:p>
          <a:p>
            <a:pPr>
              <a:lnSpc>
                <a:spcPct val="150000"/>
              </a:lnSpc>
            </a:pPr>
            <a:r>
              <a:rPr lang="de-DE" sz="1600" dirty="0"/>
              <a:t>Wunschzettel</a:t>
            </a:r>
            <a:r>
              <a:rPr lang="de-DE" sz="1600" dirty="0">
                <a:sym typeface="Wingdings" panose="05000000000000000000" pitchFamily="2" charset="2"/>
              </a:rPr>
              <a:t> erhalten Eltern mit Einladung zum Schulbesuchstag (</a:t>
            </a:r>
            <a:r>
              <a:rPr lang="de-DE" sz="1600" dirty="0" err="1">
                <a:sym typeface="Wingdings" panose="05000000000000000000" pitchFamily="2" charset="2"/>
              </a:rPr>
              <a:t>ca</a:t>
            </a:r>
            <a:r>
              <a:rPr lang="de-DE" sz="1600" dirty="0">
                <a:sym typeface="Wingdings" panose="05000000000000000000" pitchFamily="2" charset="2"/>
              </a:rPr>
              <a:t> im April)</a:t>
            </a:r>
          </a:p>
          <a:p>
            <a:pPr>
              <a:lnSpc>
                <a:spcPct val="150000"/>
              </a:lnSpc>
            </a:pPr>
            <a:r>
              <a:rPr lang="de-DE" sz="1600" dirty="0">
                <a:sym typeface="Wingdings" panose="05000000000000000000" pitchFamily="2" charset="2"/>
              </a:rPr>
              <a:t>Kinder können sich  </a:t>
            </a:r>
            <a:r>
              <a:rPr lang="de-DE" sz="1600" u="sng" dirty="0">
                <a:sym typeface="Wingdings" panose="05000000000000000000" pitchFamily="2" charset="2"/>
              </a:rPr>
              <a:t>einen</a:t>
            </a:r>
            <a:r>
              <a:rPr lang="de-DE" sz="1600" dirty="0">
                <a:sym typeface="Wingdings" panose="05000000000000000000" pitchFamily="2" charset="2"/>
              </a:rPr>
              <a:t> Wunschpartner für die Klasse wünschen (Zusammensetzung obliegt jedoch der Schule) </a:t>
            </a:r>
            <a:endParaRPr lang="de-DE" sz="1600" dirty="0"/>
          </a:p>
          <a:p>
            <a:r>
              <a:rPr lang="de-DE" sz="1600" dirty="0"/>
              <a:t>erster Elternabend vor den Sommerferien</a:t>
            </a:r>
          </a:p>
          <a:p>
            <a:r>
              <a:rPr lang="de-DE" sz="1600" dirty="0"/>
              <a:t>Momentan 4 Klassen</a:t>
            </a:r>
          </a:p>
          <a:p>
            <a:r>
              <a:rPr lang="de-DE" sz="1600" dirty="0"/>
              <a:t>Schularzttermine haben begonnen</a:t>
            </a:r>
          </a:p>
        </p:txBody>
      </p:sp>
      <p:sp>
        <p:nvSpPr>
          <p:cNvPr id="4" name="Datumsplatzhalter 3">
            <a:extLst>
              <a:ext uri="{FF2B5EF4-FFF2-40B4-BE49-F238E27FC236}">
                <a16:creationId xmlns:a16="http://schemas.microsoft.com/office/drawing/2014/main" id="{687AC311-7D18-44CB-AF06-FE666A1D9AC8}"/>
              </a:ext>
            </a:extLst>
          </p:cNvPr>
          <p:cNvSpPr>
            <a:spLocks noGrp="1"/>
          </p:cNvSpPr>
          <p:nvPr>
            <p:ph type="dt" sz="half" idx="10"/>
          </p:nvPr>
        </p:nvSpPr>
        <p:spPr/>
        <p:txBody>
          <a:bodyPr/>
          <a:lstStyle/>
          <a:p>
            <a:fld id="{875F9223-9EDB-EE4B-A19A-D29B2424E8F5}" type="datetime1">
              <a:rPr lang="de-DE" smtClean="0"/>
              <a:t>15.11.24</a:t>
            </a:fld>
            <a:endParaRPr lang="de-DE"/>
          </a:p>
        </p:txBody>
      </p:sp>
      <p:sp>
        <p:nvSpPr>
          <p:cNvPr id="5" name="Foliennummernplatzhalter 4">
            <a:extLst>
              <a:ext uri="{FF2B5EF4-FFF2-40B4-BE49-F238E27FC236}">
                <a16:creationId xmlns:a16="http://schemas.microsoft.com/office/drawing/2014/main" id="{BF94D8AB-CCBE-45F7-84FD-C46AA03D8D64}"/>
              </a:ext>
            </a:extLst>
          </p:cNvPr>
          <p:cNvSpPr>
            <a:spLocks noGrp="1"/>
          </p:cNvSpPr>
          <p:nvPr>
            <p:ph type="sldNum" sz="quarter" idx="12"/>
          </p:nvPr>
        </p:nvSpPr>
        <p:spPr/>
        <p:txBody>
          <a:bodyPr/>
          <a:lstStyle/>
          <a:p>
            <a:fld id="{5D138A77-6706-AB4B-9430-88ACA15621A5}" type="slidenum">
              <a:rPr lang="de-DE" smtClean="0"/>
              <a:t>8</a:t>
            </a:fld>
            <a:endParaRPr lang="de-DE"/>
          </a:p>
        </p:txBody>
      </p:sp>
      <p:pic>
        <p:nvPicPr>
          <p:cNvPr id="6" name="Bild 7">
            <a:extLst>
              <a:ext uri="{FF2B5EF4-FFF2-40B4-BE49-F238E27FC236}">
                <a16:creationId xmlns:a16="http://schemas.microsoft.com/office/drawing/2014/main" id="{36D74B92-CE5B-469F-8876-462DB5555E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575" y="5917146"/>
            <a:ext cx="10058400" cy="39260"/>
          </a:xfrm>
          <a:prstGeom prst="rect">
            <a:avLst/>
          </a:prstGeom>
        </p:spPr>
      </p:pic>
    </p:spTree>
    <p:extLst>
      <p:ext uri="{BB962C8B-B14F-4D97-AF65-F5344CB8AC3E}">
        <p14:creationId xmlns:p14="http://schemas.microsoft.com/office/powerpoint/2010/main" val="3101848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t>Gestattungen</a:t>
            </a:r>
          </a:p>
        </p:txBody>
      </p:sp>
      <p:sp>
        <p:nvSpPr>
          <p:cNvPr id="3" name="Inhaltsplatzhalter 2"/>
          <p:cNvSpPr>
            <a:spLocks noGrp="1"/>
          </p:cNvSpPr>
          <p:nvPr>
            <p:ph idx="1"/>
          </p:nvPr>
        </p:nvSpPr>
        <p:spPr/>
        <p:txBody>
          <a:bodyPr>
            <a:normAutofit/>
          </a:bodyPr>
          <a:lstStyle/>
          <a:p>
            <a:pPr>
              <a:lnSpc>
                <a:spcPct val="150000"/>
              </a:lnSpc>
            </a:pPr>
            <a:r>
              <a:rPr lang="de-DE" sz="1400" dirty="0"/>
              <a:t>Gestattungen an andere Schulen werden im April unter den Schulleitern in Dietzenbach besprochen, erst danach werden die Eltern informiert (meist erst im Mai)</a:t>
            </a:r>
          </a:p>
          <a:p>
            <a:pPr marL="0" indent="0">
              <a:lnSpc>
                <a:spcPct val="150000"/>
              </a:lnSpc>
              <a:buNone/>
            </a:pPr>
            <a:endParaRPr lang="de-DE" sz="1400" dirty="0"/>
          </a:p>
        </p:txBody>
      </p:sp>
      <p:sp>
        <p:nvSpPr>
          <p:cNvPr id="4" name="Datumsplatzhalter 3"/>
          <p:cNvSpPr>
            <a:spLocks noGrp="1"/>
          </p:cNvSpPr>
          <p:nvPr>
            <p:ph type="dt" sz="half" idx="10"/>
          </p:nvPr>
        </p:nvSpPr>
        <p:spPr/>
        <p:txBody>
          <a:bodyPr/>
          <a:lstStyle/>
          <a:p>
            <a:fld id="{875F9223-9EDB-EE4B-A19A-D29B2424E8F5}" type="datetime1">
              <a:rPr lang="de-DE" smtClean="0"/>
              <a:t>15.11.24</a:t>
            </a:fld>
            <a:endParaRPr lang="de-DE"/>
          </a:p>
        </p:txBody>
      </p:sp>
      <p:sp>
        <p:nvSpPr>
          <p:cNvPr id="5" name="Foliennummernplatzhalter 4"/>
          <p:cNvSpPr>
            <a:spLocks noGrp="1"/>
          </p:cNvSpPr>
          <p:nvPr>
            <p:ph type="sldNum" sz="quarter" idx="12"/>
          </p:nvPr>
        </p:nvSpPr>
        <p:spPr/>
        <p:txBody>
          <a:bodyPr/>
          <a:lstStyle/>
          <a:p>
            <a:fld id="{5D138A77-6706-AB4B-9430-88ACA15621A5}" type="slidenum">
              <a:rPr lang="de-DE" smtClean="0"/>
              <a:t>9</a:t>
            </a:fld>
            <a:endParaRPr lang="de-DE"/>
          </a:p>
        </p:txBody>
      </p:sp>
      <p:pic>
        <p:nvPicPr>
          <p:cNvPr id="6" name="Bild 7">
            <a:extLst>
              <a:ext uri="{FF2B5EF4-FFF2-40B4-BE49-F238E27FC236}">
                <a16:creationId xmlns:a16="http://schemas.microsoft.com/office/drawing/2014/main" id="{56D99380-B508-49DB-AA0A-9419C5C2BB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244" y="5856697"/>
            <a:ext cx="10058400" cy="39260"/>
          </a:xfrm>
          <a:prstGeom prst="rect">
            <a:avLst/>
          </a:prstGeom>
        </p:spPr>
      </p:pic>
    </p:spTree>
    <p:extLst>
      <p:ext uri="{BB962C8B-B14F-4D97-AF65-F5344CB8AC3E}">
        <p14:creationId xmlns:p14="http://schemas.microsoft.com/office/powerpoint/2010/main" val="2848436607"/>
      </p:ext>
    </p:extLst>
  </p:cSld>
  <p:clrMapOvr>
    <a:masterClrMapping/>
  </p:clrMapOvr>
</p:sld>
</file>

<file path=ppt/theme/theme1.xml><?xml version="1.0" encoding="utf-8"?>
<a:theme xmlns:a="http://schemas.openxmlformats.org/drawingml/2006/main" name="Vorlage-Powerpoin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orlage Powerpoint (2007 und neuer)" id="{1A8BF31D-F3B5-D342-94F8-34E4EC03B894}" vid="{DD0939BF-6D3A-C148-86B9-9A8E8DC537CE}"/>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Vorlage-Powerpoint</Template>
  <TotalTime>0</TotalTime>
  <Words>1096</Words>
  <Application>Microsoft Macintosh PowerPoint</Application>
  <PresentationFormat>Breitbild</PresentationFormat>
  <Paragraphs>110</Paragraphs>
  <Slides>13</Slides>
  <Notes>5</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13</vt:i4>
      </vt:variant>
    </vt:vector>
  </HeadingPairs>
  <TitlesOfParts>
    <vt:vector size="23" baseType="lpstr">
      <vt:lpstr>Arial</vt:lpstr>
      <vt:lpstr>Calibri</vt:lpstr>
      <vt:lpstr>Calibri Light</vt:lpstr>
      <vt:lpstr>Comic Sans MS</vt:lpstr>
      <vt:lpstr>Helvetica Neue</vt:lpstr>
      <vt:lpstr>inherit</vt:lpstr>
      <vt:lpstr>Symbol</vt:lpstr>
      <vt:lpstr>Times New Roman</vt:lpstr>
      <vt:lpstr>Wingdings</vt:lpstr>
      <vt:lpstr>Vorlage-Powerpoint</vt:lpstr>
      <vt:lpstr>PowerPoint-Präsentation</vt:lpstr>
      <vt:lpstr>PowerPoint-Präsentation</vt:lpstr>
      <vt:lpstr>Schulfähigkeit- Was ist das?</vt:lpstr>
      <vt:lpstr>Liste mit Tipps zur Vorbereitung auf die Schule:  Kann Ihr Kind?  </vt:lpstr>
      <vt:lpstr>PowerPoint-Präsentation</vt:lpstr>
      <vt:lpstr>Kann-Kinder</vt:lpstr>
      <vt:lpstr>Die Vorklasse</vt:lpstr>
      <vt:lpstr>Klassenzusammensetzung</vt:lpstr>
      <vt:lpstr>Gestattungen</vt:lpstr>
      <vt:lpstr>Der Ganztag/ Die Schulkindbetreuung</vt:lpstr>
      <vt:lpstr>PowerPoint-Präsentation</vt:lpstr>
      <vt:lpstr>PowerPoint-Präsentation</vt:lpstr>
      <vt:lpstr>PowerPoint-Präsentation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Schulleitung</dc:creator>
  <cp:lastModifiedBy>Henkel, Virginia</cp:lastModifiedBy>
  <cp:revision>80</cp:revision>
  <cp:lastPrinted>2016-10-11T11:44:23Z</cp:lastPrinted>
  <dcterms:created xsi:type="dcterms:W3CDTF">2016-10-10T07:17:23Z</dcterms:created>
  <dcterms:modified xsi:type="dcterms:W3CDTF">2024-11-15T12:37:26Z</dcterms:modified>
</cp:coreProperties>
</file>